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8e268772dce44ea" /><Relationship Type="http://schemas.openxmlformats.org/officeDocument/2006/relationships/extended-properties" Target="/docProps/app.xml" Id="R70f44d18aea24a85" /><Relationship Type="http://schemas.openxmlformats.org/officeDocument/2006/relationships/officeDocument" Target="/ppt/presentation.xml" Id="R7a4364f4f029477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88760871d06461f"/>
  </p:sldMasterIdLst>
  <p:notesMasterIdLst>
    <p:notesMasterId xmlns:r="http://schemas.openxmlformats.org/officeDocument/2006/relationships" r:id="R7d0bcb1507f1466e"/>
  </p:notesMasterIdLst>
  <p:sldIdLst>
    <p:sldId xmlns:r="http://schemas.openxmlformats.org/officeDocument/2006/relationships" id="256" r:id="R5df1582a60104efd"/>
    <p:sldId xmlns:r="http://schemas.openxmlformats.org/officeDocument/2006/relationships" id="257" r:id="R194ef4f5c7434e1d"/>
    <p:sldId xmlns:r="http://schemas.openxmlformats.org/officeDocument/2006/relationships" id="258" r:id="R0cd98c4d12ce4802"/>
    <p:sldId xmlns:r="http://schemas.openxmlformats.org/officeDocument/2006/relationships" id="259" r:id="R67578744f31b4cf1"/>
    <p:sldId xmlns:r="http://schemas.openxmlformats.org/officeDocument/2006/relationships" id="260" r:id="Rf9aa8e844d5d4ea2"/>
    <p:sldId xmlns:r="http://schemas.openxmlformats.org/officeDocument/2006/relationships" id="261" r:id="R54ccdd209ead4ed5"/>
    <p:sldId xmlns:r="http://schemas.openxmlformats.org/officeDocument/2006/relationships" id="262" r:id="R5163aad9f0504ebd"/>
    <p:sldId xmlns:r="http://schemas.openxmlformats.org/officeDocument/2006/relationships" id="263" r:id="R5b1a95310a1a41f8"/>
    <p:sldId xmlns:r="http://schemas.openxmlformats.org/officeDocument/2006/relationships" id="264" r:id="Rf788408c3336488b"/>
    <p:sldId xmlns:r="http://schemas.openxmlformats.org/officeDocument/2006/relationships" id="265" r:id="R0a7a51888bd54cbb"/>
    <p:sldId xmlns:r="http://schemas.openxmlformats.org/officeDocument/2006/relationships" id="266" r:id="R5b0273b4985c4642"/>
    <p:sldId xmlns:r="http://schemas.openxmlformats.org/officeDocument/2006/relationships" id="267" r:id="Rcad1bb6f7cae4c32"/>
    <p:sldId xmlns:r="http://schemas.openxmlformats.org/officeDocument/2006/relationships" id="268" r:id="R8aed2d79fb5940ca"/>
    <p:sldId xmlns:r="http://schemas.openxmlformats.org/officeDocument/2006/relationships" id="269" r:id="R49c4c130e6db4c59"/>
    <p:sldId xmlns:r="http://schemas.openxmlformats.org/officeDocument/2006/relationships" id="270" r:id="R3f7a34a1711f49d3"/>
    <p:sldId xmlns:r="http://schemas.openxmlformats.org/officeDocument/2006/relationships" id="271" r:id="Rfa2912fd7e2f4e39"/>
    <p:sldId xmlns:r="http://schemas.openxmlformats.org/officeDocument/2006/relationships" id="272" r:id="R43e1149e086449f9"/>
    <p:sldId xmlns:r="http://schemas.openxmlformats.org/officeDocument/2006/relationships" id="273" r:id="Re9ea837c06544407"/>
    <p:sldId xmlns:r="http://schemas.openxmlformats.org/officeDocument/2006/relationships" id="274" r:id="Re1ec2b982cc845cb"/>
    <p:sldId xmlns:r="http://schemas.openxmlformats.org/officeDocument/2006/relationships" id="275" r:id="R074597a927fe4564"/>
    <p:sldId xmlns:r="http://schemas.openxmlformats.org/officeDocument/2006/relationships" id="276" r:id="R141c5b9c28e74d9c"/>
    <p:sldId xmlns:r="http://schemas.openxmlformats.org/officeDocument/2006/relationships" id="277" r:id="Re793efd64dbe4198"/>
    <p:sldId xmlns:r="http://schemas.openxmlformats.org/officeDocument/2006/relationships" id="278" r:id="Ra447d7d1d6d64b3c"/>
    <p:sldId xmlns:r="http://schemas.openxmlformats.org/officeDocument/2006/relationships" id="279" r:id="R477e6cad680f4702"/>
    <p:sldId xmlns:r="http://schemas.openxmlformats.org/officeDocument/2006/relationships" id="280" r:id="Ra9ecca2080894872"/>
    <p:sldId xmlns:r="http://schemas.openxmlformats.org/officeDocument/2006/relationships" id="281" r:id="R19cee521c4fa4b05"/>
    <p:sldId xmlns:r="http://schemas.openxmlformats.org/officeDocument/2006/relationships" id="282" r:id="R2f134a770c4d4e3f"/>
    <p:sldId xmlns:r="http://schemas.openxmlformats.org/officeDocument/2006/relationships" id="283" r:id="R3b79d21bc4204cdb"/>
    <p:sldId xmlns:r="http://schemas.openxmlformats.org/officeDocument/2006/relationships" id="284" r:id="R82b1d3bfcca64114"/>
    <p:sldId xmlns:r="http://schemas.openxmlformats.org/officeDocument/2006/relationships" id="285" r:id="Rbd7c519d7843479c"/>
    <p:sldId xmlns:r="http://schemas.openxmlformats.org/officeDocument/2006/relationships" id="286" r:id="Rcb8b2846c42343e4"/>
    <p:sldId xmlns:r="http://schemas.openxmlformats.org/officeDocument/2006/relationships" id="287" r:id="Rcb2fa48b5a7c48ef"/>
  </p:sldIdLst>
  <p:sldSz cx="10058400" cy="7772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d78d6dd05394a06" /><Relationship Type="http://schemas.openxmlformats.org/officeDocument/2006/relationships/slideMaster" Target="/ppt/slideMasters/slideMaster1.xml" Id="R788760871d06461f" /><Relationship Type="http://schemas.openxmlformats.org/officeDocument/2006/relationships/notesMaster" Target="/ppt/notesMasters/notesMaster1.xml" Id="R7d0bcb1507f1466e" /><Relationship Type="http://schemas.openxmlformats.org/officeDocument/2006/relationships/presProps" Target="/ppt/presProps.xml" Id="Ra6c8f75eff4b416e" /><Relationship Type="http://schemas.openxmlformats.org/officeDocument/2006/relationships/tableStyles" Target="/ppt/tableStyles.xml" Id="Ra3f372e5fb94415f" /><Relationship Type="http://schemas.openxmlformats.org/officeDocument/2006/relationships/slide" Target="/ppt/slides/slide1.xml" Id="R5df1582a60104efd" /><Relationship Type="http://schemas.openxmlformats.org/officeDocument/2006/relationships/slide" Target="/ppt/slides/slide2.xml" Id="R194ef4f5c7434e1d" /><Relationship Type="http://schemas.openxmlformats.org/officeDocument/2006/relationships/slide" Target="/ppt/slides/slide3.xml" Id="R0cd98c4d12ce4802" /><Relationship Type="http://schemas.openxmlformats.org/officeDocument/2006/relationships/slide" Target="/ppt/slides/slide4.xml" Id="R67578744f31b4cf1" /><Relationship Type="http://schemas.openxmlformats.org/officeDocument/2006/relationships/slide" Target="/ppt/slides/slide5.xml" Id="Rf9aa8e844d5d4ea2" /><Relationship Type="http://schemas.openxmlformats.org/officeDocument/2006/relationships/slide" Target="/ppt/slides/slide6.xml" Id="R54ccdd209ead4ed5" /><Relationship Type="http://schemas.openxmlformats.org/officeDocument/2006/relationships/slide" Target="/ppt/slides/slide7.xml" Id="R5163aad9f0504ebd" /><Relationship Type="http://schemas.openxmlformats.org/officeDocument/2006/relationships/slide" Target="/ppt/slides/slide8.xml" Id="R5b1a95310a1a41f8" /><Relationship Type="http://schemas.openxmlformats.org/officeDocument/2006/relationships/slide" Target="/ppt/slides/slide9.xml" Id="Rf788408c3336488b" /><Relationship Type="http://schemas.openxmlformats.org/officeDocument/2006/relationships/slide" Target="/ppt/slides/slide10.xml" Id="R0a7a51888bd54cbb" /><Relationship Type="http://schemas.openxmlformats.org/officeDocument/2006/relationships/slide" Target="/ppt/slides/slide11.xml" Id="R5b0273b4985c4642" /><Relationship Type="http://schemas.openxmlformats.org/officeDocument/2006/relationships/slide" Target="/ppt/slides/slide12.xml" Id="Rcad1bb6f7cae4c32" /><Relationship Type="http://schemas.openxmlformats.org/officeDocument/2006/relationships/slide" Target="/ppt/slides/slide13.xml" Id="R8aed2d79fb5940ca" /><Relationship Type="http://schemas.openxmlformats.org/officeDocument/2006/relationships/slide" Target="/ppt/slides/slide14.xml" Id="R49c4c130e6db4c59" /><Relationship Type="http://schemas.openxmlformats.org/officeDocument/2006/relationships/slide" Target="/ppt/slides/slide15.xml" Id="R3f7a34a1711f49d3" /><Relationship Type="http://schemas.openxmlformats.org/officeDocument/2006/relationships/slide" Target="/ppt/slides/slide16.xml" Id="Rfa2912fd7e2f4e39" /><Relationship Type="http://schemas.openxmlformats.org/officeDocument/2006/relationships/slide" Target="/ppt/slides/slide17.xml" Id="R43e1149e086449f9" /><Relationship Type="http://schemas.openxmlformats.org/officeDocument/2006/relationships/slide" Target="/ppt/slides/slide18.xml" Id="Re9ea837c06544407" /><Relationship Type="http://schemas.openxmlformats.org/officeDocument/2006/relationships/slide" Target="/ppt/slides/slide19.xml" Id="Re1ec2b982cc845cb" /><Relationship Type="http://schemas.openxmlformats.org/officeDocument/2006/relationships/slide" Target="/ppt/slides/slide20.xml" Id="R074597a927fe4564" /><Relationship Type="http://schemas.openxmlformats.org/officeDocument/2006/relationships/slide" Target="/ppt/slides/slide21.xml" Id="R141c5b9c28e74d9c" /><Relationship Type="http://schemas.openxmlformats.org/officeDocument/2006/relationships/slide" Target="/ppt/slides/slide22.xml" Id="Re793efd64dbe4198" /><Relationship Type="http://schemas.openxmlformats.org/officeDocument/2006/relationships/slide" Target="/ppt/slides/slide23.xml" Id="Ra447d7d1d6d64b3c" /><Relationship Type="http://schemas.openxmlformats.org/officeDocument/2006/relationships/slide" Target="/ppt/slides/slide24.xml" Id="R477e6cad680f4702" /><Relationship Type="http://schemas.openxmlformats.org/officeDocument/2006/relationships/slide" Target="/ppt/slides/slide25.xml" Id="Ra9ecca2080894872" /><Relationship Type="http://schemas.openxmlformats.org/officeDocument/2006/relationships/slide" Target="/ppt/slides/slide26.xml" Id="R19cee521c4fa4b05" /><Relationship Type="http://schemas.openxmlformats.org/officeDocument/2006/relationships/slide" Target="/ppt/slides/slide27.xml" Id="R2f134a770c4d4e3f" /><Relationship Type="http://schemas.openxmlformats.org/officeDocument/2006/relationships/slide" Target="/ppt/slides/slide28.xml" Id="R3b79d21bc4204cdb" /><Relationship Type="http://schemas.openxmlformats.org/officeDocument/2006/relationships/slide" Target="/ppt/slides/slide29.xml" Id="R82b1d3bfcca64114" /><Relationship Type="http://schemas.openxmlformats.org/officeDocument/2006/relationships/slide" Target="/ppt/slides/slide30.xml" Id="Rbd7c519d7843479c" /><Relationship Type="http://schemas.openxmlformats.org/officeDocument/2006/relationships/slide" Target="/ppt/slides/slide31.xml" Id="Rcb8b2846c42343e4" /><Relationship Type="http://schemas.openxmlformats.org/officeDocument/2006/relationships/slide" Target="/ppt/slides/slide32.xml" Id="Rcb2fa48b5a7c48e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8aa098b47b944b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Maximizing Potential">
      <a:dk1>
        <a:srgbClr val="08182C"/>
      </a:dk1>
      <a:lt1>
        <a:srgbClr val="FFFFFF"/>
      </a:lt1>
      <a:dk2>
        <a:srgbClr val="7B5A1A"/>
      </a:dk2>
      <a:lt2>
        <a:srgbClr val="F7F3EA"/>
      </a:lt2>
      <a:accent1>
        <a:srgbClr val="08182C"/>
      </a:accent1>
      <a:accent2>
        <a:srgbClr val="B08A3C"/>
      </a:accent2>
      <a:accent3>
        <a:srgbClr val="E7B751"/>
      </a:accent3>
      <a:accent4>
        <a:srgbClr val="7B5A1A"/>
      </a:accent4>
      <a:accent5>
        <a:srgbClr val="F7F3EA"/>
      </a:accent5>
      <a:accent6>
        <a:srgbClr val="526173"/>
      </a:accent6>
      <a:hlink>
        <a:srgbClr val="7B5A1A"/>
      </a:hlink>
      <a:folHlink>
        <a:srgbClr val="7B5A1A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aximizing Potenti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66675" dist="28575" dir="5400000">
              <a:srgbClr val="000000">
                <a:alpha val="18000"/>
              </a:srgbClr>
            </a:outerShdw>
          </a:effectLst>
        </a:effectStyle>
        <a:effectStyle>
          <a:effectLst>
            <a:outerShdw blurRad="57150" dist="28575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38100" dist="19050" dir="5400000">
              <a:srgbClr val="000000">
                <a:alpha val="16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151ab0247504dd5" /><Relationship Type="http://schemas.openxmlformats.org/officeDocument/2006/relationships/notesMaster" Target="/ppt/notesMasters/notesMaster1.xml" Id="Rcaa1b8dd1f184cf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24317d581de46f6" /><Relationship Type="http://schemas.openxmlformats.org/officeDocument/2006/relationships/notesMaster" Target="/ppt/notesMasters/notesMaster1.xml" Id="R4c41919b08eb4a5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7e37a4048c245ed" /><Relationship Type="http://schemas.openxmlformats.org/officeDocument/2006/relationships/notesMaster" Target="/ppt/notesMasters/notesMaster1.xml" Id="R2c2beacec2a4425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80da207caf54dea" /><Relationship Type="http://schemas.openxmlformats.org/officeDocument/2006/relationships/notesMaster" Target="/ppt/notesMasters/notesMaster1.xml" Id="R57f8ef060b8248e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e9492c9966b4359" /><Relationship Type="http://schemas.openxmlformats.org/officeDocument/2006/relationships/notesMaster" Target="/ppt/notesMasters/notesMaster1.xml" Id="Rea970600b35245d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b955ec8d2994086" /><Relationship Type="http://schemas.openxmlformats.org/officeDocument/2006/relationships/notesMaster" Target="/ppt/notesMasters/notesMaster1.xml" Id="Rf5d764bbde1b42c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2ef476719c946bd" /><Relationship Type="http://schemas.openxmlformats.org/officeDocument/2006/relationships/notesMaster" Target="/ppt/notesMasters/notesMaster1.xml" Id="R026fa79e17fc47f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6a00ff4b8ca4706" /><Relationship Type="http://schemas.openxmlformats.org/officeDocument/2006/relationships/notesMaster" Target="/ppt/notesMasters/notesMaster1.xml" Id="R6a5f5959715d477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2bd6debe2e245de" /><Relationship Type="http://schemas.openxmlformats.org/officeDocument/2006/relationships/notesMaster" Target="/ppt/notesMasters/notesMaster1.xml" Id="R4d89df88d71e478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d11b6bc38854647" /><Relationship Type="http://schemas.openxmlformats.org/officeDocument/2006/relationships/notesMaster" Target="/ppt/notesMasters/notesMaster1.xml" Id="Re05c6bb3ab154b4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6149b57fd3a45c0" /><Relationship Type="http://schemas.openxmlformats.org/officeDocument/2006/relationships/notesMaster" Target="/ppt/notesMasters/notesMaster1.xml" Id="Rcab08d2fcdbf4d1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eadeec6571b48e5" /><Relationship Type="http://schemas.openxmlformats.org/officeDocument/2006/relationships/notesMaster" Target="/ppt/notesMasters/notesMaster1.xml" Id="R899a83aef0f04e2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efa25cbcf9e45cf" /><Relationship Type="http://schemas.openxmlformats.org/officeDocument/2006/relationships/notesMaster" Target="/ppt/notesMasters/notesMaster1.xml" Id="Rad5872bc8a324bd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67f6934ef0a4355" /><Relationship Type="http://schemas.openxmlformats.org/officeDocument/2006/relationships/notesMaster" Target="/ppt/notesMasters/notesMaster1.xml" Id="R30f50b6e733e467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f553330a6294796" /><Relationship Type="http://schemas.openxmlformats.org/officeDocument/2006/relationships/notesMaster" Target="/ppt/notesMasters/notesMaster1.xml" Id="Rf650284a228b422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e69cf5d75224aac" /><Relationship Type="http://schemas.openxmlformats.org/officeDocument/2006/relationships/notesMaster" Target="/ppt/notesMasters/notesMaster1.xml" Id="Rd091fc1c163641e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bb021a98e2f40dd" /><Relationship Type="http://schemas.openxmlformats.org/officeDocument/2006/relationships/notesMaster" Target="/ppt/notesMasters/notesMaster1.xml" Id="Rf1f8a28a268d489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4004812bffc4250" /><Relationship Type="http://schemas.openxmlformats.org/officeDocument/2006/relationships/notesMaster" Target="/ppt/notesMasters/notesMaster1.xml" Id="R7e778c1891504cb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bf422bd8a2e4d90" /><Relationship Type="http://schemas.openxmlformats.org/officeDocument/2006/relationships/notesMaster" Target="/ppt/notesMasters/notesMaster1.xml" Id="R8cad1f53eaef48b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2a8d80c7f9f4627" /><Relationship Type="http://schemas.openxmlformats.org/officeDocument/2006/relationships/notesMaster" Target="/ppt/notesMasters/notesMaster1.xml" Id="R70a7eb68f02141b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435c8bf12914beb" /><Relationship Type="http://schemas.openxmlformats.org/officeDocument/2006/relationships/notesMaster" Target="/ppt/notesMasters/notesMaster1.xml" Id="Ra29eff1a4a954b6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a00204c62dd4954" /><Relationship Type="http://schemas.openxmlformats.org/officeDocument/2006/relationships/notesMaster" Target="/ppt/notesMasters/notesMaster1.xml" Id="R79cc074816e6410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7d243bb002e421f" /><Relationship Type="http://schemas.openxmlformats.org/officeDocument/2006/relationships/notesMaster" Target="/ppt/notesMasters/notesMaster1.xml" Id="R3b00ff0de29947f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38db28a008b4729" /><Relationship Type="http://schemas.openxmlformats.org/officeDocument/2006/relationships/notesMaster" Target="/ppt/notesMasters/notesMaster1.xml" Id="Rd0faea7140624a4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43853157ed74318" /><Relationship Type="http://schemas.openxmlformats.org/officeDocument/2006/relationships/notesMaster" Target="/ppt/notesMasters/notesMaster1.xml" Id="Rf7658d6786cf4cd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a19d0b5c5a546f9" /><Relationship Type="http://schemas.openxmlformats.org/officeDocument/2006/relationships/notesMaster" Target="/ppt/notesMasters/notesMaster1.xml" Id="R27106b96434e4ab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5a2f6b8b5fd4b51" /><Relationship Type="http://schemas.openxmlformats.org/officeDocument/2006/relationships/notesMaster" Target="/ppt/notesMasters/notesMaster1.xml" Id="R029f654a9995410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2bcc75c19014bd9" /><Relationship Type="http://schemas.openxmlformats.org/officeDocument/2006/relationships/notesMaster" Target="/ppt/notesMasters/notesMaster1.xml" Id="R97373fe84af845e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ac0df3094164a36" /><Relationship Type="http://schemas.openxmlformats.org/officeDocument/2006/relationships/notesMaster" Target="/ppt/notesMasters/notesMaster1.xml" Id="R2047fb4bdf7e49e8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aa9e5fc4d384732" /><Relationship Type="http://schemas.openxmlformats.org/officeDocument/2006/relationships/notesMaster" Target="/ppt/notesMasters/notesMaster1.xml" Id="Rccbe1f035e974d67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3f7f4538317341bb" /><Relationship Type="http://schemas.openxmlformats.org/officeDocument/2006/relationships/notesMaster" Target="/ppt/notesMasters/notesMaster1.xml" Id="Rb2b04ed81ea34d15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432429170e3a41fc" /><Relationship Type="http://schemas.openxmlformats.org/officeDocument/2006/relationships/notesMaster" Target="/ppt/notesMasters/notesMaster1.xml" Id="Raa53c15635334cf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1: https://www.westvalley.edu/offices/marketing/_files/pdf/wvc-brand-guidelines.pdf. Maximizing Potential visual identity: current BRAND.md and existing logo kit. Original MP wording; strategy pages 4–7 are proposed. Reusable source artwork is in the supplied asset pack. Stock photo: Andy Barbour / Pexels. https://www.pexels.com/photo/group-of-students-working-together-6684552/ License: https://www.pexels.com/license/. Illustrative stock, not a Maximizing Potential event.</a:t>
            </a:r>
          </a:p>
          <a:p xmlns:a="http://schemas.openxmlformats.org/drawingml/2006/main">
            <a:r>
              <a:t>Stock photo: RDNE Stock project / Pexels. https://www.pexels.com/photo/volunteers-cleaning-the-street-6647012/ License: https://www.pexels.com/license/. Illustrative stock, not a Maximizing Potential event.</a:t>
            </a:r>
          </a:p>
          <a:p xmlns:a="http://schemas.openxmlformats.org/drawingml/2006/main">
            <a:r>
              <a:t>Stock photo: Mikhail Nilov / Pexels. https://www.pexels.com/photo/people-working-in-a-workshop-9242850/ License: https://www.pexels.com/license/. Illustrative stock, not a Maximizing Potential event.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2: https://www.westvalley.edu/offices/marketing/_files/pdf/wvc-brand-guidelines.pdf. Maximizing Potential visual identity: current BRAND.md and existing logo kit. Original MP wording; strategy pages 4–7 are proposed. Reusable source artwork is in the supplied asset pack. Stock photo: Keira Burton / Pexels. https://www.pexels.com/photo/diverse-young-students-discussing-education-at-table-with-laptop-6147045/ License: https://www.pexels.com/license/. Illustrative stock, not a Maximizing Potential event.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3: https://www.westvalley.edu/offices/marketing/_files/pdf/wvc-brand-guidelines.pdf. Maximizing Potential visual identity: current BRAND.md and existing logo kit. Original MP wording; strategy pages 4–7 are proposed. Reusable source artwork is in the supplied asset pack. Stock photo: Moe Magners / Pexels. https://www.pexels.com/photo/a-man-explaining-in-front-of-the-whiteboard-7495556/ License: https://www.pexels.com/license/. Illustrative stock, not a Maximizing Potential event.</a:t>
            </a:r>
          </a:p>
          <a:p xmlns:a="http://schemas.openxmlformats.org/drawingml/2006/main">
            <a:r>
              <a:t>Stock photo: Mikhail Nilov / Pexels. https://www.pexels.com/photo/a-person-holding-a-soldering-iron-9242903/ License: https://www.pexels.com/license/. Illustrative stock, not a Maximizing Potential event.</a:t>
            </a:r>
          </a:p>
          <a:p xmlns:a="http://schemas.openxmlformats.org/drawingml/2006/main">
            <a:r>
              <a:t>Stock photo: Gustavo Fring / Pexels. https://www.pexels.com/photo/happy-group-of-volunteers-7156175/ License: https://www.pexels.com/license/. Illustrative stock, not a Maximizing Potential event.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4: https://www.westvalley.edu/offices/marketing/_files/pdf/wvc-brand-guidelines.pdf. Maximizing Potential visual identity: current BRAND.md and existing logo kit. Original MP wording; strategy pages 4–7 are proposed. Reusable source artwork is in the supplied asset pack.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5: https://www.westvalley.edu/offices/marketing/_files/pdf/wvc-brand-guidelines.pdf. Maximizing Potential visual identity: current BRAND.md and existing logo kit. Original MP wording; strategy pages 4–7 are proposed. Reusable source artwork is in the supplied asset pack.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6: https://www.westvalley.edu/offices/marketing/_files/pdf/wvc-brand-guidelines.pdf. Maximizing Potential visual identity: current BRAND.md and existing logo kit. Original MP wording; strategy pages 4–7 are proposed. Reusable source artwork is in the supplied asset pack. Stock photo: Vanessa Garcia / Pexels. https://www.pexels.com/photo/photo-of-professor-mentoring-his-student-6325975/ License: https://www.pexels.com/license/. Illustrative stock, not a Maximizing Potential event.</a:t>
            </a:r>
          </a:p>
          <a:p xmlns:a="http://schemas.openxmlformats.org/drawingml/2006/main">
            <a:r>
              <a:t>Stock photo: Mick Latter / Pexels. https://www.pexels.com/photo/a-person-using-sewing-machine-12983499/ License: https://www.pexels.com/license/. Illustrative stock, not a Maximizing Potential event.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7: https://www.westvalley.edu/offices/marketing/_files/pdf/wvc-brand-guidelines.pdf. Maximizing Potential visual identity: current BRAND.md and existing logo kit. Original MP wording; strategy pages 4–7 are proposed. Reusable source artwork is in the supplied asset pack.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8: https://www.westvalley.edu/offices/marketing/_files/pdf/wvc-brand-guidelines.pdf. Maximizing Potential visual identity: current BRAND.md and existing logo kit. Original MP wording; strategy pages 4–7 are proposed. Reusable source artwork is in the supplied asset pack.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9: https://www.westvalley.edu/offices/marketing/_files/pdf/wvc-brand-guidelines.pdf. Maximizing Potential visual identity: current BRAND.md and existing logo kit. Original MP wording; strategy pages 4–7 are proposed. Reusable source artwork is in the supplied asset pack.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10: https://www.westvalley.edu/offices/marketing/_files/pdf/wvc-brand-guidelines.pdf. Maximizing Potential visual identity: current BRAND.md and existing logo kit. Original MP wording; strategy pages 4–7 are proposed. Reusable source artwork is in the supplied asset pack.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11: https://www.westvalley.edu/offices/marketing/_files/pdf/wvc-brand-guidelines.pdf. Maximizing Potential visual identity: current BRAND.md and existing logo kit. Original MP wording; strategy pages 4–7 are proposed. Reusable source artwork is in the supplied asset pack.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12: https://www.westvalley.edu/offices/marketing/_files/pdf/wvc-brand-guidelines.pdf. Maximizing Potential visual identity: current BRAND.md and existing logo kit. Original MP wording; strategy pages 4–7 are proposed. Reusable source artwork is in the supplied asset pack.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13: https://www.westvalley.edu/offices/marketing/_files/pdf/wvc-brand-guidelines.pdf. Maximizing Potential visual identity: current BRAND.md and existing logo kit. Original MP wording; strategy pages 4–7 are proposed. Reusable source artwork is in the supplied asset pack.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14: https://www.westvalley.edu/offices/marketing/_files/pdf/wvc-brand-guidelines.pdf. Maximizing Potential visual identity: current BRAND.md and existing logo kit. Original MP wording; strategy pages 4–7 are proposed. Reusable source artwork is in the supplied asset pack.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15: https://www.westvalley.edu/offices/marketing/_files/pdf/wvc-brand-guidelines.pdf. Maximizing Potential visual identity: current BRAND.md and existing logo kit. Original MP wording; strategy pages 4–7 are proposed. Reusable source artwork is in the supplied asset pack.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16: https://www.westvalley.edu/offices/marketing/_files/pdf/wvc-brand-guidelines.pdf. Maximizing Potential visual identity: current BRAND.md and existing logo kit. Original MP wording; strategy pages 4–7 are proposed. Reusable source artwork is in the supplied asset pack.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17: https://www.westvalley.edu/offices/marketing/_files/pdf/wvc-brand-guidelines.pdf. Maximizing Potential visual identity: current BRAND.md and existing logo kit. Original MP wording; strategy pages 4–7 are proposed. Reusable source artwork is in the supplied asset pack.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18: https://www.westvalley.edu/offices/marketing/_files/pdf/wvc-brand-guidelines.pdf. Maximizing Potential visual identity: current BRAND.md and existing logo kit. Original MP wording; strategy pages 4–7 are proposed. Reusable source artwork is in the supplied asset pack.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19: https://www.westvalley.edu/offices/marketing/_files/pdf/wvc-brand-guidelines.pdf. Maximizing Potential visual identity: current BRAND.md and existing logo kit. Original MP wording; strategy pages 4–7 are proposed. Reusable source artwork is in the supplied asset pack.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20: https://www.westvalley.edu/offices/marketing/_files/pdf/wvc-brand-guidelines.pdf. Maximizing Potential visual identity: current BRAND.md and existing logo kit. Original MP wording; strategy pages 4–7 are proposed. Reusable source artwork is in the supplied asset pack. Stock photo: Jakub Zerdzicki / Pexels. https://www.pexels.com/photo/close-up-of-3d-printer-in-action-33977799/ License: https://www.pexels.com/license/. Illustrative stock, not a Maximizing Potential event.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21: https://www.westvalley.edu/offices/marketing/_files/pdf/wvc-brand-guidelines.pdf. Maximizing Potential visual identity: current BRAND.md and existing logo kit. Original MP wording; strategy pages 4–7 are proposed. Reusable source artwork is in the supplied asset pack.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22: https://www.westvalley.edu/offices/marketing/_files/pdf/wvc-brand-guidelines.pdf. Maximizing Potential visual identity: current BRAND.md and existing logo kit. Original MP wording; strategy pages 4–7 are proposed. Reusable source artwork is in the supplied asset pack.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23: https://www.westvalley.edu/offices/marketing/_files/pdf/wvc-brand-guidelines.pdf. Maximizing Potential visual identity: current BRAND.md and existing logo kit. Original MP wording; strategy pages 4–7 are proposed. Reusable source artwork is in the supplied asset pack. Stock photo: Monstera Production / Pexels. https://www.pexels.com/photo/diverse-students-discussing-project-at-table-6238033/ License: https://www.pexels.com/license/. Illustrative stock, not a Maximizing Potential event.</a:t>
            </a:r>
          </a:p>
          <a:p xmlns:a="http://schemas.openxmlformats.org/drawingml/2006/main">
            <a:r>
              <a:t>Stock photo: cottonbro studio / Pexels. https://www.pexels.com/photo/a-person-doing-woodwork-7482640/ License: https://www.pexels.com/license/. Illustrative stock, not a Maximizing Potential event.</a:t>
            </a:r>
          </a:p>
          <a:p xmlns:a="http://schemas.openxmlformats.org/drawingml/2006/main">
            <a:r>
              <a:t>Stock photo: Kampus Production / Pexels. https://www.pexels.com/photo/a-man-teaching-elderlies-to-use-a-laptop-7983549/ License: https://www.pexels.com/license/. Illustrative stock, not a Maximizing Potential event.</a:t>
            </a:r>
          </a:p>
          <a:p xmlns:a="http://schemas.openxmlformats.org/drawingml/2006/main">
            <a:r>
              <a:t>Stock photo: Ron Lach / Pexels. https://www.pexels.com/photo/architect-working-with-architectural-model-9618455/ License: https://www.pexels.com/license/. Illustrative stock, not a Maximizing Potential event.</a:t>
            </a:r>
          </a:p>
          <a:p xmlns:a="http://schemas.openxmlformats.org/drawingml/2006/main">
            <a:r>
              <a:t>Stock photo: Julia M Cameron / Pexels. https://www.pexels.com/photo/people-preparing-food-packs-6995247/ License: https://www.pexels.com/license/. Illustrative stock, not a Maximizing Potential event.</a:t>
            </a:r>
          </a:p>
          <a:p xmlns:a="http://schemas.openxmlformats.org/drawingml/2006/main">
            <a:r>
              <a:t>Stock photo: cottonbro studio / Pexels. https://www.pexels.com/photo/people-in-a-meeting-sharing-ideas-7430325/ License: https://www.pexels.com/license/. Illustrative stock, not a Maximizing Potential event.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24: https://www.westvalley.edu/offices/marketing/_files/pdf/wvc-brand-guidelines.pdf. Maximizing Potential visual identity: current BRAND.md and existing logo kit. Original MP wording; strategy pages 4–7 are proposed. Reusable source artwork is in the supplied asset pack.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25: https://www.westvalley.edu/offices/marketing/_files/pdf/wvc-brand-guidelines.pdf. Maximizing Potential visual identity: current BRAND.md and existing logo kit. Original MP wording; strategy pages 4–7 are proposed. Reusable source artwork is in the supplied asset pack.  Contrast sources: https://www.w3.org/WAI/WCAG22/Understanding/contrast-minimum.html ; https://www.w3.org/WAI/WCAG22/Understanding/non-text-contrast.html ; https://www.w3.org/WAI/WCAG22/Understanding/use-of-color.html . Ratios calculated from solid sRGB values; use unrounded ratios for thresholds. Test gradients, photos and final output separately.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26: https://www.westvalley.edu/offices/marketing/_files/pdf/wvc-brand-guidelines.pdf. Maximizing Potential visual identity: current BRAND.md and existing logo kit. Original MP wording; strategy pages 4–7 are proposed. Reusable source artwork is in the supplied asset pack.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27: https://www.westvalley.edu/offices/marketing/_files/pdf/wvc-brand-guidelines.pdf. Maximizing Potential visual identity: current BRAND.md and existing logo kit. Original MP wording; strategy pages 4–7 are proposed. Reusable source artwork is in the supplied asset pack. Stock photo: Thirdman / Pexels. https://www.pexels.com/photo/women-standing-beside-the-whiteboard-with-papers-8485866/ License: https://www.pexels.com/license/. Illustrative stock, not a Maximizing Potential event.</a:t>
            </a:r>
          </a:p>
          <a:p xmlns:a="http://schemas.openxmlformats.org/drawingml/2006/main">
            <a:r>
              <a:t>Stock photo: Pavel Danilyuk / Pexels. https://www.pexels.com/photo/scientists-testing-a-device-8439009/ License: https://www.pexels.com/license/. Illustrative stock, not a Maximizing Potential event.</a:t>
            </a:r>
          </a:p>
          <a:p xmlns:a="http://schemas.openxmlformats.org/drawingml/2006/main">
            <a:r>
              <a:t>Stock photo: Monstera Production / Pexels. https://www.pexels.com/photo/colleagues-collaborating-on-a-work-9433170/ License: https://www.pexels.com/license/. Illustrative stock, not a Maximizing Potential event.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28: https://www.westvalley.edu/offices/marketing/_files/pdf/wvc-brand-guidelines.pdf. Maximizing Potential visual identity: current BRAND.md and existing logo kit. Original MP wording; strategy pages 4–7 are proposed. Reusable source artwork is in the supplied asset pack.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29: https://www.westvalley.edu/offices/marketing/_files/pdf/wvc-brand-guidelines.pdf. Maximizing Potential visual identity: current BRAND.md and existing logo kit. Original MP wording; strategy pages 4–7 are proposed. Reusable source artwork is in the supplied asset pack.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30: https://www.westvalley.edu/offices/marketing/_files/pdf/wvc-brand-guidelines.pdf. Maximizing Potential visual identity: current BRAND.md and existing logo kit. Original MP wording; strategy pages 4–7 are proposed. Reusable source artwork is in the supplied asset pack.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31: https://www.westvalley.edu/offices/marketing/_files/pdf/wvc-brand-guidelines.pdf. Maximizing Potential visual identity: current BRAND.md and existing logo kit. Original MP wording; strategy pages 4–7 are proposed. Reusable source artwork is in the supplied asset pack.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and page topic adapted from West Valley College Brand Guidelines, page 32: https://www.westvalley.edu/offices/marketing/_files/pdf/wvc-brand-guidelines.pdf. Maximizing Potential visual identity: current BRAND.md and existing logo kit. Original MP wording; strategy pages 4–7 are proposed. Reusable source artwork is in the supplied asset pack. Stock photo: George Pak / Pexels. https://www.pexels.com/photo/three-young-people-studying-together-outdoors-with-laptops-7972948/ License: https://www.pexels.com/license/. Illustrative stock, not a Maximizing Potential event.</a:t>
            </a:r>
          </a:p>
          <a:p xmlns:a="http://schemas.openxmlformats.org/drawingml/2006/main">
            <a:r>
              <a:t>Stock photo: Thirdman / Pexels. https://www.pexels.com/photo/volunteer-man-planting-tree-in-the-ground-7656745/ License: https://www.pexels.com/license/. Illustrative stock, not a Maximizing Potential event.</a:t>
            </a:r>
          </a:p>
          <a:p xmlns:a="http://schemas.openxmlformats.org/drawingml/2006/main">
            <a:r>
              <a:t>Stock photo: Vanessa Loring / Pexels. https://www.pexels.com/photo/young-students-doing-robotics-together-7869041/ License: https://www.pexels.com/license/. Illustrative stock, not a Maximizing Potential event.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26259f35044a7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86ed5ef0854dd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0b2cddbf3b495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49ba60fbcc467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ad2045b749419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9cc790191c2422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0F5FC34-8B03-49E6-A698-EC635B9C555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05840" y="2936240"/>
            <a:ext cx="8046720" cy="1122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96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96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96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96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96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96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96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96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96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96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79744B7-262E-4F53-9B58-4C64A8721BB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508760" y="4274820"/>
            <a:ext cx="7040880" cy="86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F66067F-45AD-4C17-8378-4CEAB06A300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05840" y="3238500"/>
            <a:ext cx="804672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46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46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46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46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46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46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46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46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46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46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0A5D3F1-BA10-4742-8AA2-D0F32816833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65785" y="604520"/>
            <a:ext cx="8926830" cy="949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B630A09-E4A4-41EC-B75A-A698F99C161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65785" y="2159000"/>
            <a:ext cx="8926830" cy="4836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8859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4005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69151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94297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19443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44589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69735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94881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20027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B728231-A383-4A76-89CB-FC41E94D09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65785" y="604520"/>
            <a:ext cx="8926830" cy="949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23686FC-44DC-4D17-96EA-C6A4538ABA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65785" y="2159000"/>
            <a:ext cx="4149090" cy="4836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8859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4005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69151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94297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19443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44589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69735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94881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20027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12E45DF-E68D-4092-A104-59EA95A48FF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5343525" y="2159000"/>
            <a:ext cx="4149090" cy="4836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8859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4005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69151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94297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19443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44589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69735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94881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20027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77F5AED-3735-482C-A252-D59A3612F2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65785" y="604520"/>
            <a:ext cx="8926830" cy="949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A4737AE-8548-49CB-9545-7FA8FA955E8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65785" y="2159000"/>
            <a:ext cx="4149090" cy="4836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8859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4005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69151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94297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19443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44589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69735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94881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20027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8ac3db2e3624fb5" /><Relationship Type="http://schemas.openxmlformats.org/officeDocument/2006/relationships/slideLayout" Target="/ppt/slideLayouts/slideLayout1.xml" Id="Rbffbf55eecb94b6e" /><Relationship Type="http://schemas.openxmlformats.org/officeDocument/2006/relationships/slideLayout" Target="/ppt/slideLayouts/slideLayout2.xml" Id="R7888538e88c24266" /><Relationship Type="http://schemas.openxmlformats.org/officeDocument/2006/relationships/slideLayout" Target="/ppt/slideLayouts/slideLayout3.xml" Id="Rf8d165142e694d0d" /><Relationship Type="http://schemas.openxmlformats.org/officeDocument/2006/relationships/slideLayout" Target="/ppt/slideLayouts/slideLayout4.xml" Id="R32279be35f4c4c64" /><Relationship Type="http://schemas.openxmlformats.org/officeDocument/2006/relationships/slideLayout" Target="/ppt/slideLayouts/slideLayout5.xml" Id="R302b29b80b704192" /><Relationship Type="http://schemas.openxmlformats.org/officeDocument/2006/relationships/slideLayout" Target="/ppt/slideLayouts/slideLayout6.xml" Id="R9c2e0c298a4145f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ffbf55eecb94b6e"/>
    <p:sldLayoutId xmlns:r="http://schemas.openxmlformats.org/officeDocument/2006/relationships" id="2147483650" r:id="R7888538e88c24266"/>
    <p:sldLayoutId xmlns:r="http://schemas.openxmlformats.org/officeDocument/2006/relationships" id="2147483651" r:id="Rf8d165142e694d0d"/>
    <p:sldLayoutId xmlns:r="http://schemas.openxmlformats.org/officeDocument/2006/relationships" id="2147483652" r:id="R32279be35f4c4c64"/>
    <p:sldLayoutId xmlns:r="http://schemas.openxmlformats.org/officeDocument/2006/relationships" id="2147483653" r:id="R302b29b80b704192"/>
    <p:sldLayoutId xmlns:r="http://schemas.openxmlformats.org/officeDocument/2006/relationships" id="2147483654" r:id="R9c2e0c298a4145f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Maximizing Potential">
      <a:dk1>
        <a:srgbClr val="08182C"/>
      </a:dk1>
      <a:lt1>
        <a:srgbClr val="FFFFFF"/>
      </a:lt1>
      <a:dk2>
        <a:srgbClr val="7B5A1A"/>
      </a:dk2>
      <a:lt2>
        <a:srgbClr val="F7F3EA"/>
      </a:lt2>
      <a:accent1>
        <a:srgbClr val="08182C"/>
      </a:accent1>
      <a:accent2>
        <a:srgbClr val="B08A3C"/>
      </a:accent2>
      <a:accent3>
        <a:srgbClr val="E7B751"/>
      </a:accent3>
      <a:accent4>
        <a:srgbClr val="7B5A1A"/>
      </a:accent4>
      <a:accent5>
        <a:srgbClr val="F7F3EA"/>
      </a:accent5>
      <a:accent6>
        <a:srgbClr val="526173"/>
      </a:accent6>
      <a:hlink>
        <a:srgbClr val="7B5A1A"/>
      </a:hlink>
      <a:folHlink>
        <a:srgbClr val="7B5A1A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aximizing Potenti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66675" dist="28575" dir="5400000">
              <a:srgbClr val="000000">
                <a:alpha val="18000"/>
              </a:srgbClr>
            </a:outerShdw>
          </a:effectLst>
        </a:effectStyle>
        <a:effectStyle>
          <a:effectLst>
            <a:outerShdw blurRad="57150" dist="28575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38100" dist="19050" dir="5400000">
              <a:srgbClr val="000000">
                <a:alpha val="16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b545188b33401e" /><Relationship Type="http://schemas.openxmlformats.org/officeDocument/2006/relationships/image" Target="/ppt/media/image.jpeg" Id="R73b5de06ae9c4954" /><Relationship Type="http://schemas.openxmlformats.org/officeDocument/2006/relationships/image" Target="/ppt/media/image2.jpeg" Id="R85485536e200449d" /><Relationship Type="http://schemas.openxmlformats.org/officeDocument/2006/relationships/image" Target="/ppt/media/image3.jpeg" Id="R5181773f4c824de9" /><Relationship Type="http://schemas.openxmlformats.org/officeDocument/2006/relationships/image" Target="/ppt/media/image.png" Id="R8e0cee9b76e74b1b" /><Relationship Type="http://schemas.openxmlformats.org/officeDocument/2006/relationships/notesSlide" Target="/ppt/notesSlides/notesSlide1.xml" Id="Rcd7e2c3308844b9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c809aef0474e29" /><Relationship Type="http://schemas.openxmlformats.org/officeDocument/2006/relationships/image" Target="/ppt/media/image4.jpeg" Id="R805b182f5b3747c8" /><Relationship Type="http://schemas.openxmlformats.org/officeDocument/2006/relationships/notesSlide" Target="/ppt/notesSlides/notesSlide2.xml" Id="R88b724846ddc494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40a172b1dd4a1d" /><Relationship Type="http://schemas.openxmlformats.org/officeDocument/2006/relationships/image" Target="/ppt/media/image5.jpeg" Id="R7a04eea38d594f71" /><Relationship Type="http://schemas.openxmlformats.org/officeDocument/2006/relationships/image" Target="/ppt/media/image6.jpeg" Id="R8802a78cdb024a79" /><Relationship Type="http://schemas.openxmlformats.org/officeDocument/2006/relationships/image" Target="/ppt/media/image7.jpeg" Id="R549df5a4bfe44927" /><Relationship Type="http://schemas.openxmlformats.org/officeDocument/2006/relationships/notesSlide" Target="/ppt/notesSlides/notesSlide3.xml" Id="R165237c126cd424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5216c239804ccb" /><Relationship Type="http://schemas.openxmlformats.org/officeDocument/2006/relationships/notesSlide" Target="/ppt/notesSlides/notesSlide4.xml" Id="R7c4058227760424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d75bc10b35456e" /><Relationship Type="http://schemas.openxmlformats.org/officeDocument/2006/relationships/notesSlide" Target="/ppt/notesSlides/notesSlide5.xml" Id="R4f1e7dfdc5a5438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04e97b6011400a" /><Relationship Type="http://schemas.openxmlformats.org/officeDocument/2006/relationships/image" Target="/ppt/media/image8.jpeg" Id="R18849e707a8148bd" /><Relationship Type="http://schemas.openxmlformats.org/officeDocument/2006/relationships/image" Target="/ppt/media/image9.jpeg" Id="R317f54daf22d415c" /><Relationship Type="http://schemas.openxmlformats.org/officeDocument/2006/relationships/notesSlide" Target="/ppt/notesSlides/notesSlide6.xml" Id="Rf60a453938dc424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e8d79f9c8fc4e5b" /><Relationship Type="http://schemas.openxmlformats.org/officeDocument/2006/relationships/notesSlide" Target="/ppt/notesSlides/notesSlide7.xml" Id="Rb3f4f4773e39459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764664a7514d8b" /><Relationship Type="http://schemas.openxmlformats.org/officeDocument/2006/relationships/notesSlide" Target="/ppt/notesSlides/notesSlide8.xml" Id="R2422e3854fe2400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3e689a1726485e" /><Relationship Type="http://schemas.openxmlformats.org/officeDocument/2006/relationships/image" Target="/ppt/media/image2.png" Id="R465122d9b2894995" /><Relationship Type="http://schemas.openxmlformats.org/officeDocument/2006/relationships/image" Target="/ppt/media/image3.png" Id="Rd6e9da219de24881" /><Relationship Type="http://schemas.openxmlformats.org/officeDocument/2006/relationships/image" Target="/ppt/media/image4.png" Id="Rc78e28fbb44947a6" /><Relationship Type="http://schemas.openxmlformats.org/officeDocument/2006/relationships/image" Target="/ppt/media/image5.png" Id="R8cc6906118874c12" /><Relationship Type="http://schemas.openxmlformats.org/officeDocument/2006/relationships/image" Target="/ppt/media/image6.png" Id="Rf13fd41e6bb14452" /><Relationship Type="http://schemas.openxmlformats.org/officeDocument/2006/relationships/notesSlide" Target="/ppt/notesSlides/notesSlide9.xml" Id="Re039383be9b14f6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9003937b1b47c6" /><Relationship Type="http://schemas.openxmlformats.org/officeDocument/2006/relationships/image" Target="/ppt/media/image7.png" Id="R81ce44f5a61f4f28" /><Relationship Type="http://schemas.openxmlformats.org/officeDocument/2006/relationships/image" Target="/ppt/media/image8.png" Id="R8445a03dfcf143bd" /><Relationship Type="http://schemas.openxmlformats.org/officeDocument/2006/relationships/image" Target="/ppt/media/image9.png" Id="R75db89c9544d47f3" /><Relationship Type="http://schemas.openxmlformats.org/officeDocument/2006/relationships/image" Target="/ppt/media/image10.png" Id="Ra12a0267375045c5" /><Relationship Type="http://schemas.openxmlformats.org/officeDocument/2006/relationships/notesSlide" Target="/ppt/notesSlides/notesSlide10.xml" Id="R7f26d542e197488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ebe29afbb44362" /><Relationship Type="http://schemas.openxmlformats.org/officeDocument/2006/relationships/image" Target="/ppt/media/image11.png" Id="R05c4a08959d64f14" /><Relationship Type="http://schemas.openxmlformats.org/officeDocument/2006/relationships/image" Target="/ppt/media/image12.png" Id="R8c9bc02d61604217" /><Relationship Type="http://schemas.openxmlformats.org/officeDocument/2006/relationships/image" Target="/ppt/media/image13.png" Id="R708a0dda014e4ebe" /><Relationship Type="http://schemas.openxmlformats.org/officeDocument/2006/relationships/image" Target="/ppt/media/image14.png" Id="R7fe64f9042624c75" /><Relationship Type="http://schemas.openxmlformats.org/officeDocument/2006/relationships/image" Target="/ppt/media/image15.png" Id="R67dfccd0bf2c4430" /><Relationship Type="http://schemas.openxmlformats.org/officeDocument/2006/relationships/notesSlide" Target="/ppt/notesSlides/notesSlide11.xml" Id="R80770fc44de0436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dc02fb2d784993" /><Relationship Type="http://schemas.openxmlformats.org/officeDocument/2006/relationships/image" Target="/ppt/media/image16.png" Id="Rc368b487ce5346b6" /><Relationship Type="http://schemas.openxmlformats.org/officeDocument/2006/relationships/image" Target="/ppt/media/image17.png" Id="R5b33881c3faa46f4" /><Relationship Type="http://schemas.openxmlformats.org/officeDocument/2006/relationships/image" Target="/ppt/media/image18.png" Id="Rb466cea1793b4c94" /><Relationship Type="http://schemas.openxmlformats.org/officeDocument/2006/relationships/image" Target="/ppt/media/image19.png" Id="R6a6e947105484d5d" /><Relationship Type="http://schemas.openxmlformats.org/officeDocument/2006/relationships/notesSlide" Target="/ppt/notesSlides/notesSlide12.xml" Id="R66f9b67cff4c4dd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9f0832b5aa44c3" /><Relationship Type="http://schemas.openxmlformats.org/officeDocument/2006/relationships/image" Target="/ppt/media/image20.png" Id="Rdf335dfd317146dd" /><Relationship Type="http://schemas.openxmlformats.org/officeDocument/2006/relationships/image" Target="/ppt/media/image21.png" Id="Ra1cf3f42c8e641e8" /><Relationship Type="http://schemas.openxmlformats.org/officeDocument/2006/relationships/image" Target="/ppt/media/image22.png" Id="Rfdf558a83bbb49f3" /><Relationship Type="http://schemas.openxmlformats.org/officeDocument/2006/relationships/image" Target="/ppt/media/image.svg" Id="R91efc3b9084c44e4" /><Relationship Type="http://schemas.openxmlformats.org/officeDocument/2006/relationships/image" Target="/ppt/media/image23.png" Id="Rff7d2b35387d440a" /><Relationship Type="http://schemas.openxmlformats.org/officeDocument/2006/relationships/image" Target="/ppt/media/image24.png" Id="Re2b5088b23da48b3" /><Relationship Type="http://schemas.openxmlformats.org/officeDocument/2006/relationships/image" Target="/ppt/media/image25.png" Id="Rfa85d787f92a4c89" /><Relationship Type="http://schemas.openxmlformats.org/officeDocument/2006/relationships/image" Target="/ppt/media/image26.png" Id="Ra761c3ec8bdb48fa" /><Relationship Type="http://schemas.openxmlformats.org/officeDocument/2006/relationships/notesSlide" Target="/ppt/notesSlides/notesSlide13.xml" Id="R4c586677236b47c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f130f9291449c7" /><Relationship Type="http://schemas.openxmlformats.org/officeDocument/2006/relationships/notesSlide" Target="/ppt/notesSlides/notesSlide14.xml" Id="Rd3e6d8f6aee049c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9e0a500bd5451a" /><Relationship Type="http://schemas.openxmlformats.org/officeDocument/2006/relationships/notesSlide" Target="/ppt/notesSlides/notesSlide15.xml" Id="R695789bbd833483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2b3e18fa654996" /><Relationship Type="http://schemas.openxmlformats.org/officeDocument/2006/relationships/notesSlide" Target="/ppt/notesSlides/notesSlide16.xml" Id="R84ff9298f07440e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104637dad80476d" /><Relationship Type="http://schemas.openxmlformats.org/officeDocument/2006/relationships/notesSlide" Target="/ppt/notesSlides/notesSlide17.xml" Id="R70088613209649f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bb93b6491c4a16" /><Relationship Type="http://schemas.openxmlformats.org/officeDocument/2006/relationships/image" Target="/ppt/media/image27.png" Id="R4c665be88ac14446" /><Relationship Type="http://schemas.openxmlformats.org/officeDocument/2006/relationships/image" Target="/ppt/media/image2.svg" Id="R392c08e89f9b4521" /><Relationship Type="http://schemas.openxmlformats.org/officeDocument/2006/relationships/notesSlide" Target="/ppt/notesSlides/notesSlide18.xml" Id="R5c7d3daf57a24d8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9f4524f3ee4b96" /><Relationship Type="http://schemas.openxmlformats.org/officeDocument/2006/relationships/notesSlide" Target="/ppt/notesSlides/notesSlide19.xml" Id="Ra635c73d553842e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ca0473569d4f4f" /><Relationship Type="http://schemas.openxmlformats.org/officeDocument/2006/relationships/image" Target="/ppt/media/image10.jpeg" Id="R08525ca682ee4231" /><Relationship Type="http://schemas.openxmlformats.org/officeDocument/2006/relationships/notesSlide" Target="/ppt/notesSlides/notesSlide20.xml" Id="Rc3c44ea5523a427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04ba472af34032" /><Relationship Type="http://schemas.openxmlformats.org/officeDocument/2006/relationships/image" Target="/ppt/media/image28.png" Id="R23b733bbac3b49d5" /><Relationship Type="http://schemas.openxmlformats.org/officeDocument/2006/relationships/image" Target="/ppt/media/image3.svg" Id="Rd607a1afc75b4908" /><Relationship Type="http://schemas.openxmlformats.org/officeDocument/2006/relationships/image" Target="/ppt/media/image29.png" Id="R8fd84dad7ca24cd7" /><Relationship Type="http://schemas.openxmlformats.org/officeDocument/2006/relationships/image" Target="/ppt/media/image4.svg" Id="Ra8697cf456184780" /><Relationship Type="http://schemas.openxmlformats.org/officeDocument/2006/relationships/image" Target="/ppt/media/image30.png" Id="R80fdfa2e328c4d27" /><Relationship Type="http://schemas.openxmlformats.org/officeDocument/2006/relationships/image" Target="/ppt/media/image5.svg" Id="R867f5a1646eb4abe" /><Relationship Type="http://schemas.openxmlformats.org/officeDocument/2006/relationships/image" Target="/ppt/media/image31.png" Id="R9c0d6a8820474538" /><Relationship Type="http://schemas.openxmlformats.org/officeDocument/2006/relationships/image" Target="/ppt/media/image6.svg" Id="Rdde41956bbb34c4d" /><Relationship Type="http://schemas.openxmlformats.org/officeDocument/2006/relationships/image" Target="/ppt/media/image32.png" Id="R6b55691408a54910" /><Relationship Type="http://schemas.openxmlformats.org/officeDocument/2006/relationships/image" Target="/ppt/media/image7.svg" Id="R354bd21fb76f417e" /><Relationship Type="http://schemas.openxmlformats.org/officeDocument/2006/relationships/image" Target="/ppt/media/image33.png" Id="R9150710387f64d1e" /><Relationship Type="http://schemas.openxmlformats.org/officeDocument/2006/relationships/image" Target="/ppt/media/image8.svg" Id="Rbf84fc9dab624887" /><Relationship Type="http://schemas.openxmlformats.org/officeDocument/2006/relationships/image" Target="/ppt/media/image34.png" Id="R6e9fb4fa0e2549b7" /><Relationship Type="http://schemas.openxmlformats.org/officeDocument/2006/relationships/notesSlide" Target="/ppt/notesSlides/notesSlide21.xml" Id="R8842b46df9974cb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681e9f37e1e4590" /><Relationship Type="http://schemas.openxmlformats.org/officeDocument/2006/relationships/notesSlide" Target="/ppt/notesSlides/notesSlide22.xml" Id="R60b64735012b41b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a01ec9d03745f7" /><Relationship Type="http://schemas.openxmlformats.org/officeDocument/2006/relationships/image" Target="/ppt/media/image11.jpeg" Id="R525fa67fe1074757" /><Relationship Type="http://schemas.openxmlformats.org/officeDocument/2006/relationships/image" Target="/ppt/media/image12.jpeg" Id="Ra57307eb027a4dcb" /><Relationship Type="http://schemas.openxmlformats.org/officeDocument/2006/relationships/image" Target="/ppt/media/image13.jpeg" Id="R890fa34be94347e3" /><Relationship Type="http://schemas.openxmlformats.org/officeDocument/2006/relationships/image" Target="/ppt/media/image14.jpeg" Id="Rc5fd4f16e5b347bb" /><Relationship Type="http://schemas.openxmlformats.org/officeDocument/2006/relationships/image" Target="/ppt/media/image15.jpeg" Id="R36a9e84302104fe9" /><Relationship Type="http://schemas.openxmlformats.org/officeDocument/2006/relationships/image" Target="/ppt/media/image16.jpeg" Id="R314503f60de842e8" /><Relationship Type="http://schemas.openxmlformats.org/officeDocument/2006/relationships/hyperlink" Target="https://home.maximizingpotential.workers.dev/brand/#photography" TargetMode="External" Id="R109cc23daea74cc9" /><Relationship Type="http://schemas.openxmlformats.org/officeDocument/2006/relationships/notesSlide" Target="/ppt/notesSlides/notesSlide23.xml" Id="R06901e109b1f4db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d09626ec41441f" /><Relationship Type="http://schemas.openxmlformats.org/officeDocument/2006/relationships/notesSlide" Target="/ppt/notesSlides/notesSlide24.xml" Id="R69824968517d420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cf67c7637f42dd" /><Relationship Type="http://schemas.openxmlformats.org/officeDocument/2006/relationships/hyperlink" Target="https://www.w3.org/WAI/WCAG22/Understanding/contrast-minimum.html" TargetMode="External" Id="R0a6e418782a8421b" /><Relationship Type="http://schemas.openxmlformats.org/officeDocument/2006/relationships/hyperlink" Target="https://www.w3.org/WAI/WCAG22/Understanding/non-text-contrast.html" TargetMode="External" Id="R89a2d5af8d61479b" /><Relationship Type="http://schemas.openxmlformats.org/officeDocument/2006/relationships/hyperlink" Target="https://www.w3.org/WAI/WCAG22/Understanding/use-of-color.html" TargetMode="External" Id="R33ede1a7459c4be7" /><Relationship Type="http://schemas.openxmlformats.org/officeDocument/2006/relationships/notesSlide" Target="/ppt/notesSlides/notesSlide25.xml" Id="R2a67bd7e3d9b4e1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a9cac319bc44df5" /><Relationship Type="http://schemas.openxmlformats.org/officeDocument/2006/relationships/notesSlide" Target="/ppt/notesSlides/notesSlide26.xml" Id="R6573488df5654ab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d20a178cc3b4401" /><Relationship Type="http://schemas.openxmlformats.org/officeDocument/2006/relationships/image" Target="/ppt/media/image17.jpeg" Id="R89de0c98e6754af2" /><Relationship Type="http://schemas.openxmlformats.org/officeDocument/2006/relationships/image" Target="/ppt/media/image18.jpeg" Id="Rb7ba1ca784da4406" /><Relationship Type="http://schemas.openxmlformats.org/officeDocument/2006/relationships/image" Target="/ppt/media/image19.jpeg" Id="R2f40947c95aa4de8" /><Relationship Type="http://schemas.openxmlformats.org/officeDocument/2006/relationships/notesSlide" Target="/ppt/notesSlides/notesSlide27.xml" Id="R15025030c7164bb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2fe07557ba4dbc" /><Relationship Type="http://schemas.openxmlformats.org/officeDocument/2006/relationships/notesSlide" Target="/ppt/notesSlides/notesSlide28.xml" Id="R929d4f17d108408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4e2dad1c8d49f0" /><Relationship Type="http://schemas.openxmlformats.org/officeDocument/2006/relationships/image" Target="/ppt/media/image35.png" Id="R9a41692a1ec4417d" /><Relationship Type="http://schemas.openxmlformats.org/officeDocument/2006/relationships/image" Target="/ppt/media/image36.png" Id="Rb90ed0fcfe944234" /><Relationship Type="http://schemas.openxmlformats.org/officeDocument/2006/relationships/notesSlide" Target="/ppt/notesSlides/notesSlide29.xml" Id="Rfece3bbf506047e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113afbb508472a" /><Relationship Type="http://schemas.openxmlformats.org/officeDocument/2006/relationships/image" Target="/ppt/media/image37.png" Id="Rd090bfc5409441bd" /><Relationship Type="http://schemas.openxmlformats.org/officeDocument/2006/relationships/image" Target="/ppt/media/image38.png" Id="R437f6b551ff94172" /><Relationship Type="http://schemas.openxmlformats.org/officeDocument/2006/relationships/image" Target="/ppt/media/image39.png" Id="Reb1e605adada4050" /><Relationship Type="http://schemas.openxmlformats.org/officeDocument/2006/relationships/image" Target="/ppt/media/image40.png" Id="Rc6f9293b4fb7461e" /><Relationship Type="http://schemas.openxmlformats.org/officeDocument/2006/relationships/image" Target="/ppt/media/image41.png" Id="Rac0719a1152543b5" /><Relationship Type="http://schemas.openxmlformats.org/officeDocument/2006/relationships/image" Target="/ppt/media/image42.png" Id="R35909e09a6654e02" /><Relationship Type="http://schemas.openxmlformats.org/officeDocument/2006/relationships/image" Target="/ppt/media/image43.png" Id="R80d751e5ebd44794" /><Relationship Type="http://schemas.openxmlformats.org/officeDocument/2006/relationships/image" Target="/ppt/media/image44.png" Id="R76e37328af2a4367" /><Relationship Type="http://schemas.openxmlformats.org/officeDocument/2006/relationships/image" Target="/ppt/media/image45.png" Id="Rad79ba1e206e4f00" /><Relationship Type="http://schemas.openxmlformats.org/officeDocument/2006/relationships/notesSlide" Target="/ppt/notesSlides/notesSlide30.xml" Id="R964cc27ec5524118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1b3789306946dc" /><Relationship Type="http://schemas.openxmlformats.org/officeDocument/2006/relationships/image" Target="/ppt/media/image46.png" Id="R70e004df04694a77" /><Relationship Type="http://schemas.openxmlformats.org/officeDocument/2006/relationships/image" Target="/ppt/media/image47.png" Id="Rc58ec6f638bd45e5" /><Relationship Type="http://schemas.openxmlformats.org/officeDocument/2006/relationships/image" Target="/ppt/media/image48.png" Id="R92922cae9f6c4b17" /><Relationship Type="http://schemas.openxmlformats.org/officeDocument/2006/relationships/image" Target="/ppt/media/image49.png" Id="R97998f0038eb4d67" /><Relationship Type="http://schemas.openxmlformats.org/officeDocument/2006/relationships/image" Target="/ppt/media/image50.png" Id="R8f78f9cdc1cb4425" /><Relationship Type="http://schemas.openxmlformats.org/officeDocument/2006/relationships/notesSlide" Target="/ppt/notesSlides/notesSlide31.xml" Id="R2a2bcd1e2ee2492e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d8563bb71b4a28" /><Relationship Type="http://schemas.openxmlformats.org/officeDocument/2006/relationships/image" Target="/ppt/media/image20.jpeg" Id="R1a1293a29e4b4a84" /><Relationship Type="http://schemas.openxmlformats.org/officeDocument/2006/relationships/image" Target="/ppt/media/image21.jpeg" Id="Ref2d6bb572c34f73" /><Relationship Type="http://schemas.openxmlformats.org/officeDocument/2006/relationships/image" Target="/ppt/media/image22.jpeg" Id="Re213e87a9b68423a" /><Relationship Type="http://schemas.openxmlformats.org/officeDocument/2006/relationships/image" Target="/ppt/media/image51.png" Id="R515d5bb96a2f4659" /><Relationship Type="http://schemas.openxmlformats.org/officeDocument/2006/relationships/hyperlink" Target="mailto:maximizing.potential.admin@gmail.com" TargetMode="External" Id="Rba481753d4b04027" /><Relationship Type="http://schemas.openxmlformats.org/officeDocument/2006/relationships/hyperlink" Target="https://home.maximizingpotential.workers.dev" TargetMode="External" Id="R8535b8bb864c451a" /><Relationship Type="http://schemas.openxmlformats.org/officeDocument/2006/relationships/notesSlide" Target="/ppt/notesSlides/notesSlide32.xml" Id="Rfc0ac618099c405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18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7D8A7E-78A7-4428-B2D7-FA8765068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238125" y="495300"/>
            <a:ext cx="7250906" cy="7176536"/>
          </a:xfrm>
          <a:custGeom xmlns:a="http://schemas.openxmlformats.org/drawingml/2006/main">
            <a:pathLst>
              <a:path w="7250906" h="7176536">
                <a:moveTo>
                  <a:pt x="1035844" y="0"/>
                </a:moveTo>
                <a:lnTo>
                  <a:pt x="3107531" y="0"/>
                </a:lnTo>
                <a:lnTo>
                  <a:pt x="4143375" y="1794134"/>
                </a:lnTo>
                <a:lnTo>
                  <a:pt x="6215063" y="1794134"/>
                </a:lnTo>
                <a:lnTo>
                  <a:pt x="7250906" y="3588268"/>
                </a:lnTo>
                <a:lnTo>
                  <a:pt x="6215063" y="5382402"/>
                </a:lnTo>
                <a:lnTo>
                  <a:pt x="4143375" y="5382402"/>
                </a:lnTo>
                <a:lnTo>
                  <a:pt x="3107531" y="7176536"/>
                </a:lnTo>
                <a:lnTo>
                  <a:pt x="1035844" y="7176536"/>
                </a:lnTo>
                <a:lnTo>
                  <a:pt x="0" y="5382402"/>
                </a:lnTo>
                <a:lnTo>
                  <a:pt x="1035844" y="3588268"/>
                </a:lnTo>
                <a:lnTo>
                  <a:pt x="0" y="1794134"/>
                </a:lnTo>
                <a:close/>
              </a:path>
            </a:pathLst>
          </a:cu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701B54-B4EB-475E-80C3-2B5CDF3D4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39138" y="323850"/>
            <a:ext cx="4143375" cy="3588268"/>
          </a:xfrm>
          <a:custGeom xmlns:a="http://schemas.openxmlformats.org/drawingml/2006/main">
            <a:pathLst>
              <a:path w="4143375" h="3588268">
                <a:moveTo>
                  <a:pt x="1035844" y="0"/>
                </a:moveTo>
                <a:lnTo>
                  <a:pt x="3107531" y="0"/>
                </a:lnTo>
                <a:lnTo>
                  <a:pt x="4143375" y="1794134"/>
                </a:lnTo>
                <a:lnTo>
                  <a:pt x="3107531" y="3588268"/>
                </a:lnTo>
                <a:lnTo>
                  <a:pt x="1035844" y="3588268"/>
                </a:lnTo>
                <a:lnTo>
                  <a:pt x="0" y="1794134"/>
                </a:lnTo>
                <a:close/>
              </a:path>
            </a:pathLst>
          </a:custGeom>
          <a:solidFill xmlns:a="http://schemas.openxmlformats.org/drawingml/2006/main">
            <a:srgbClr val="B08A3C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7F37C9-035E-472B-9CC2-2137DB850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8393" y="2117984"/>
            <a:ext cx="4143375" cy="3588268"/>
          </a:xfrm>
          <a:custGeom xmlns:a="http://schemas.openxmlformats.org/drawingml/2006/main">
            <a:pathLst>
              <a:path w="4143375" h="3588268">
                <a:moveTo>
                  <a:pt x="1035844" y="0"/>
                </a:moveTo>
                <a:lnTo>
                  <a:pt x="3107531" y="0"/>
                </a:lnTo>
                <a:lnTo>
                  <a:pt x="4143375" y="1794134"/>
                </a:lnTo>
                <a:lnTo>
                  <a:pt x="3107531" y="3588268"/>
                </a:lnTo>
                <a:lnTo>
                  <a:pt x="1035844" y="3588268"/>
                </a:lnTo>
                <a:lnTo>
                  <a:pt x="0" y="1794134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2BE833-E3CC-45A5-B612-CD43EC2885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b5de06ae9c4954"/>
          <a:srcRect xmlns:a="http://schemas.openxmlformats.org/drawingml/2006/main" l="25000" t="0" r="0" b="0"/>
          <a:stretch xmlns:a="http://schemas.openxmlformats.org/drawingml/2006/main"/>
        </p:blipFill>
        <p:spPr>
          <a:xfrm xmlns:a="http://schemas.openxmlformats.org/drawingml/2006/main">
            <a:off x="-238125" y="495300"/>
            <a:ext cx="4143375" cy="3588268"/>
          </a:xfrm>
          <a:prstGeom xmlns:a="http://schemas.openxmlformats.org/drawingml/2006/main" prst="hexagon">
            <a:avLst>
              <a:gd name="adj" fmla="val 28868"/>
            </a:avLst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FBB656-A576-4A0D-AF20-0BBE56D8ED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485536e200449d"/>
          <a:srcRect xmlns:a="http://schemas.openxmlformats.org/drawingml/2006/main" l="11510" t="0" r="1151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238125" y="4083568"/>
            <a:ext cx="4143375" cy="3588268"/>
          </a:xfrm>
          <a:prstGeom xmlns:a="http://schemas.openxmlformats.org/drawingml/2006/main" prst="hexagon">
            <a:avLst>
              <a:gd name="adj" fmla="val 28868"/>
            </a:avLst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992E39-5829-4C22-9FA9-10541A522A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81773f4c824de9"/>
          <a:srcRect xmlns:a="http://schemas.openxmlformats.org/drawingml/2006/main" l="11510" t="0" r="1151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869406" y="2289434"/>
            <a:ext cx="4143375" cy="3588268"/>
          </a:xfrm>
          <a:prstGeom xmlns:a="http://schemas.openxmlformats.org/drawingml/2006/main" prst="hexagon">
            <a:avLst>
              <a:gd name="adj" fmla="val 28868"/>
            </a:avLst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9E8AA2-CD59-45A5-A74D-C6E328DB8B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0cee9b76e74b1b"/>
          <a:stretch xmlns:a="http://schemas.openxmlformats.org/drawingml/2006/main"/>
        </p:blipFill>
        <p:spPr>
          <a:xfrm xmlns:a="http://schemas.openxmlformats.org/drawingml/2006/main">
            <a:off x="6381750" y="524828"/>
            <a:ext cx="3048000" cy="109347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1CB800-55F3-41D2-AEE7-0BB76CBD9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6019800"/>
            <a:ext cx="3905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defPPr>
            <a:lvl1pPr algn="l">
              <a:defRPr sz="3675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1pPr>
            <a:lvl2pPr algn="l">
              <a:defRPr sz="3675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2pPr>
            <a:lvl3pPr algn="l">
              <a:defRPr sz="3675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3pPr>
            <a:lvl4pPr algn="l">
              <a:defRPr sz="3675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4pPr>
            <a:lvl5pPr algn="l">
              <a:defRPr sz="3675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5pPr>
            <a:lvl6pPr algn="l">
              <a:defRPr sz="3675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6pPr>
            <a:lvl7pPr algn="l">
              <a:defRPr sz="3675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7pPr>
            <a:lvl8pPr algn="l">
              <a:defRPr sz="3675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8pPr>
            <a:lvl9pPr algn="l">
              <a:defRPr sz="3675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E7B751"/>
                </a:solidFill>
                <a:latin typeface="Arial"/>
                <a:ea typeface="Arial"/>
                <a:cs typeface="Arial"/>
              </a:rPr>
              <a:t>BRAND</a:t>
            </a:r>
          </a:p>
          <a:p xmlns:a="http://schemas.openxmlformats.org/drawingml/2006/main">
            <a:pPr algn="l">
              <a:defRPr sz="3675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E7B751"/>
                </a:solidFill>
                <a:latin typeface="Arial"/>
                <a:ea typeface="Arial"/>
                <a:cs typeface="Arial"/>
              </a:rPr>
              <a:t>GUIDELINES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B24976-2681-41ED-B517-0079DF317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7305675"/>
            <a:ext cx="3524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11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11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11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11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11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11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11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11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11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October 2026  /  Version 1.4</a:t>
            </a:r>
          </a:p>
        </p:txBody>
      </p:sp>
    </p:spTree>
    <p:extLst>
      <p:ext uri="{BB962C8B-B14F-4D97-AF65-F5344CB8AC3E}">
        <p14:creationId xmlns:p14="http://schemas.microsoft.com/office/powerpoint/2010/main" val="20409443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757F14-06E2-49F2-90E9-DE3944BC3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474"/>
            <a:ext cx="6048375" cy="5939202"/>
          </a:xfrm>
          <a:custGeom xmlns:a="http://schemas.openxmlformats.org/drawingml/2006/main">
            <a:pathLst>
              <a:path w="6048375" h="5939202">
                <a:moveTo>
                  <a:pt x="0" y="1567289"/>
                </a:moveTo>
                <a:lnTo>
                  <a:pt x="904875" y="0"/>
                </a:lnTo>
                <a:lnTo>
                  <a:pt x="4333875" y="0"/>
                </a:lnTo>
                <a:lnTo>
                  <a:pt x="6048375" y="2969601"/>
                </a:lnTo>
                <a:lnTo>
                  <a:pt x="4333875" y="5939202"/>
                </a:lnTo>
                <a:lnTo>
                  <a:pt x="904875" y="5939202"/>
                </a:lnTo>
                <a:lnTo>
                  <a:pt x="0" y="4371913"/>
                </a:lnTo>
                <a:close/>
              </a:path>
            </a:pathLst>
          </a:cu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A1AC63-94F0-4B3F-AE4B-779FB6724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76448"/>
            <a:ext cx="3819525" cy="3876979"/>
          </a:xfrm>
          <a:custGeom xmlns:a="http://schemas.openxmlformats.org/drawingml/2006/main">
            <a:pathLst>
              <a:path w="3819525" h="3876979">
                <a:moveTo>
                  <a:pt x="1119188" y="0"/>
                </a:moveTo>
                <a:lnTo>
                  <a:pt x="3357563" y="0"/>
                </a:lnTo>
                <a:lnTo>
                  <a:pt x="3819525" y="800143"/>
                </a:lnTo>
                <a:lnTo>
                  <a:pt x="3819525" y="3076837"/>
                </a:lnTo>
                <a:lnTo>
                  <a:pt x="3357563" y="3876979"/>
                </a:lnTo>
                <a:lnTo>
                  <a:pt x="1119188" y="3876979"/>
                </a:lnTo>
                <a:lnTo>
                  <a:pt x="0" y="1938490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DF591E-4977-4B07-B7BA-8FEBB4F81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47850"/>
            <a:ext cx="394335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clear identity.</a:t>
            </a:r>
          </a:p>
          <a:p xmlns:a="http://schemas.openxmlformats.org/drawingml/2006/main">
            <a: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shared purpose.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3A6370-F3C1-4A56-8934-761D669A5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352800"/>
            <a:ext cx="37909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Our brand helps people recognize Maximizing Potential and understand the work we are building. Every message, image and interaction should make that work clearer and more trustworthy.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1459B4-8800-41A4-B55E-763FC4849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447840"/>
            <a:ext cx="3486150" cy="3019094"/>
          </a:xfrm>
          <a:custGeom xmlns:a="http://schemas.openxmlformats.org/drawingml/2006/main">
            <a:pathLst>
              <a:path w="3486150" h="3019094">
                <a:moveTo>
                  <a:pt x="871538" y="0"/>
                </a:moveTo>
                <a:lnTo>
                  <a:pt x="2614613" y="0"/>
                </a:lnTo>
                <a:lnTo>
                  <a:pt x="3486150" y="1509547"/>
                </a:lnTo>
                <a:lnTo>
                  <a:pt x="2614613" y="3019094"/>
                </a:lnTo>
                <a:lnTo>
                  <a:pt x="871538" y="3019094"/>
                </a:lnTo>
                <a:lnTo>
                  <a:pt x="0" y="1509547"/>
                </a:lnTo>
                <a:close/>
              </a:path>
            </a:pathLst>
          </a:cu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080F62-CD10-4C1A-94E6-D1FD5E86CC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5b182f5b3747c8"/>
          <a:srcRect xmlns:a="http://schemas.openxmlformats.org/drawingml/2006/main" l="11510" t="0" r="1151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86475" y="447840"/>
            <a:ext cx="3486150" cy="3019094"/>
          </a:xfrm>
          <a:prstGeom xmlns:a="http://schemas.openxmlformats.org/drawingml/2006/main" prst="hexagon">
            <a:avLst>
              <a:gd name="adj" fmla="val 28868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0E2CDD-73D6-4E9A-9F0A-015970FEB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4152900"/>
            <a:ext cx="26193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Use this guide</a:t>
            </a:r>
          </a:p>
          <a:p xmlns:a="http://schemas.openxmlformats.org/drawingml/2006/main">
            <a:pPr algn="l">
              <a:defRPr sz="23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to make every</a:t>
            </a:r>
          </a:p>
          <a:p xmlns:a="http://schemas.openxmlformats.org/drawingml/2006/main">
            <a:pPr algn="l">
              <a:defRPr sz="23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communication</a:t>
            </a:r>
          </a:p>
          <a:p xmlns:a="http://schemas.openxmlformats.org/drawingml/2006/main">
            <a:pPr algn="l">
              <a:defRPr sz="23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feel connected.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83C417-3320-49E1-BAEE-9A9919882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3EF586-7740-48D3-BE8E-4B732D5E6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2314530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18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B33C8D9-8AAE-4CC4-9273-E478B8C11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95325"/>
            <a:ext cx="7620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defPPr>
            <a:lvl1pPr algn="l">
              <a:defRPr sz="450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1pPr>
            <a:lvl2pPr algn="l">
              <a:defRPr sz="450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2pPr>
            <a:lvl3pPr algn="l">
              <a:defRPr sz="450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3pPr>
            <a:lvl4pPr algn="l">
              <a:defRPr sz="450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4pPr>
            <a:lvl5pPr algn="l">
              <a:defRPr sz="450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5pPr>
            <a:lvl6pPr algn="l">
              <a:defRPr sz="450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6pPr>
            <a:lvl7pPr algn="l">
              <a:defRPr sz="450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7pPr>
            <a:lvl8pPr algn="l">
              <a:defRPr sz="450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8pPr>
            <a:lvl9pPr algn="l">
              <a:defRPr sz="450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50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E7B751"/>
                </a:solidFill>
                <a:latin typeface="Arial"/>
                <a:ea typeface="Arial"/>
                <a:cs typeface="Arial"/>
              </a:rPr>
              <a:t>Contents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8BB95D-D1CC-45FD-910D-7681AE0B0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8382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One identity, across every point of contact.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48A840-75BB-4F56-B7D6-BC81D8F54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62225"/>
            <a:ext cx="38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E7B75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40CD09-9821-449B-B352-C8113FA05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562225"/>
            <a:ext cx="2238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Brand Strategy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8DB881-1A15-4172-B78E-B86AC64A3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562225"/>
            <a:ext cx="3143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AFE341-B831-42DB-9DFC-174222DAB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43275"/>
            <a:ext cx="38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E7B75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805B76-994B-475E-8388-3810B7FEC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343275"/>
            <a:ext cx="2238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Logo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939FFC-1A2A-4073-A5CC-A001A0532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343275"/>
            <a:ext cx="3143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28A767-658E-42A2-B9CB-40A88677A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24325"/>
            <a:ext cx="38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E7B75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C8ACB2-536E-49F4-9996-3D72D0851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124325"/>
            <a:ext cx="2238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Color Palette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A21660-8D42-421E-A700-E108E6C57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124325"/>
            <a:ext cx="3143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59AB2E-A5DD-455D-A137-2ABFC3C9A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05375"/>
            <a:ext cx="38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E7B751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A05BF0-B58E-4B66-87BB-2ECDBF073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905375"/>
            <a:ext cx="2238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Typography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C3C930-48A5-48DA-923C-121A81A07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905375"/>
            <a:ext cx="3143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BA6E0C-8C25-4A0B-850A-6B19D348F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86425"/>
            <a:ext cx="38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E7B751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1B1F7C-2BC5-446F-940D-A8EFCFBAD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686425"/>
            <a:ext cx="2238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Graphic Elements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65639F-AC69-4FE5-923F-0B0440758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5686425"/>
            <a:ext cx="3143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4457ED-D278-435C-B6C3-F7C0A46CF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562225"/>
            <a:ext cx="38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E7B751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D58412-3F82-4EFB-AD86-B55A7691B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562225"/>
            <a:ext cx="2238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Photography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279504-AB9C-44A0-B3AB-FC677AC0F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562225"/>
            <a:ext cx="3143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58E0DB-F20A-4046-A198-03DAF9AA3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343275"/>
            <a:ext cx="38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E7B751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D1A97C-A4B0-45F3-9B75-2E862BD94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343275"/>
            <a:ext cx="2238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Accessibility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B65A8A8-23DA-4D6D-9D40-C8593E467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343275"/>
            <a:ext cx="3143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9A2835-59F3-4AD7-9F67-D842A31F6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124325"/>
            <a:ext cx="38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E7B751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9A8E50-E522-44A3-A82A-5AB864B11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124325"/>
            <a:ext cx="2238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Content Guidelines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3F852F4-1424-4819-AC94-B674D2148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124325"/>
            <a:ext cx="3143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4390E2E-4876-4278-AB2A-03BCC27C8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905375"/>
            <a:ext cx="38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E7B751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08B2952-0B5A-4B6E-BBC6-F4BB9EB0B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905375"/>
            <a:ext cx="2238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Applications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0666BA9-DF7A-4628-83FA-2A6CD0263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905375"/>
            <a:ext cx="3143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4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28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67C16F8-3BD5-4729-91F5-410A5F2F6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61150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Help &amp; resources  ·  32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3054D9A-0053-42D5-B4BC-43E2556F6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1771650"/>
            <a:ext cx="1905000" cy="1649778"/>
          </a:xfrm>
          <a:custGeom xmlns:a="http://schemas.openxmlformats.org/drawingml/2006/main">
            <a:pathLst>
              <a:path w="1905000" h="1649778">
                <a:moveTo>
                  <a:pt x="476250" y="0"/>
                </a:moveTo>
                <a:lnTo>
                  <a:pt x="1428750" y="0"/>
                </a:lnTo>
                <a:lnTo>
                  <a:pt x="1905000" y="824889"/>
                </a:lnTo>
                <a:lnTo>
                  <a:pt x="1428750" y="1649778"/>
                </a:lnTo>
                <a:lnTo>
                  <a:pt x="476250" y="1649778"/>
                </a:lnTo>
                <a:lnTo>
                  <a:pt x="0" y="824889"/>
                </a:lnTo>
                <a:close/>
              </a:path>
            </a:pathLst>
          </a:cu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203BFF7-4C9B-4E6B-A489-55513A9F8A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04eea38d594f71"/>
          <a:srcRect xmlns:a="http://schemas.openxmlformats.org/drawingml/2006/main" l="20000" t="0" r="0" b="0"/>
          <a:stretch xmlns:a="http://schemas.openxmlformats.org/drawingml/2006/main"/>
        </p:blipFill>
        <p:spPr>
          <a:xfrm xmlns:a="http://schemas.openxmlformats.org/drawingml/2006/main">
            <a:off x="7753350" y="1771650"/>
            <a:ext cx="1905000" cy="1649778"/>
          </a:xfrm>
          <a:prstGeom xmlns:a="http://schemas.openxmlformats.org/drawingml/2006/main" prst="hexagon">
            <a:avLst>
              <a:gd name="adj" fmla="val 28868"/>
            </a:avLst>
          </a:prstGeom>
        </p:spPr>
      </p:pic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3542605-0CBC-45CE-8F9D-857BBEE6F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609975"/>
            <a:ext cx="1905000" cy="1649778"/>
          </a:xfrm>
          <a:custGeom xmlns:a="http://schemas.openxmlformats.org/drawingml/2006/main">
            <a:pathLst>
              <a:path w="1905000" h="1649778">
                <a:moveTo>
                  <a:pt x="476250" y="0"/>
                </a:moveTo>
                <a:lnTo>
                  <a:pt x="1428750" y="0"/>
                </a:lnTo>
                <a:lnTo>
                  <a:pt x="1905000" y="824889"/>
                </a:lnTo>
                <a:lnTo>
                  <a:pt x="1428750" y="1649778"/>
                </a:lnTo>
                <a:lnTo>
                  <a:pt x="476250" y="1649778"/>
                </a:lnTo>
                <a:lnTo>
                  <a:pt x="0" y="824889"/>
                </a:lnTo>
                <a:close/>
              </a:path>
            </a:pathLst>
          </a:cu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23CA2D3-BC6A-4A7E-865B-416BB347DA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02a78cdb024a79"/>
          <a:srcRect xmlns:a="http://schemas.openxmlformats.org/drawingml/2006/main" l="11510" t="0" r="1151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53350" y="3609975"/>
            <a:ext cx="1905000" cy="1649778"/>
          </a:xfrm>
          <a:prstGeom xmlns:a="http://schemas.openxmlformats.org/drawingml/2006/main" prst="hexagon">
            <a:avLst>
              <a:gd name="adj" fmla="val 28868"/>
            </a:avLst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B5261BB-3E6F-45C1-95F8-6E157A2E0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5448300"/>
            <a:ext cx="1905000" cy="1649778"/>
          </a:xfrm>
          <a:custGeom xmlns:a="http://schemas.openxmlformats.org/drawingml/2006/main">
            <a:pathLst>
              <a:path w="1905000" h="1649778">
                <a:moveTo>
                  <a:pt x="476250" y="0"/>
                </a:moveTo>
                <a:lnTo>
                  <a:pt x="1428750" y="0"/>
                </a:lnTo>
                <a:lnTo>
                  <a:pt x="1905000" y="824889"/>
                </a:lnTo>
                <a:lnTo>
                  <a:pt x="1428750" y="1649778"/>
                </a:lnTo>
                <a:lnTo>
                  <a:pt x="476250" y="1649778"/>
                </a:lnTo>
                <a:lnTo>
                  <a:pt x="0" y="824889"/>
                </a:lnTo>
                <a:close/>
              </a:path>
            </a:pathLst>
          </a:cu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FE753D2-484F-481C-815C-3040B7DBE77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9df5a4bfe44927"/>
          <a:srcRect xmlns:a="http://schemas.openxmlformats.org/drawingml/2006/main" l="25000" t="0" r="0" b="0"/>
          <a:stretch xmlns:a="http://schemas.openxmlformats.org/drawingml/2006/main"/>
        </p:blipFill>
        <p:spPr>
          <a:xfrm xmlns:a="http://schemas.openxmlformats.org/drawingml/2006/main">
            <a:off x="7753350" y="5448300"/>
            <a:ext cx="1905000" cy="1649778"/>
          </a:xfrm>
          <a:prstGeom xmlns:a="http://schemas.openxmlformats.org/drawingml/2006/main" prst="hexagon">
            <a:avLst>
              <a:gd name="adj" fmla="val 28868"/>
            </a:avLst>
          </a:prstGeom>
        </p:spPr>
      </p:pic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74A883D-8988-4912-907E-B672C654B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9C24C2C4-3CB9-4F1B-9C66-F2FFE7293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32197068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18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600441-4028-4BEA-8373-9B77271DA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Brand Guidelines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B41A68-B240-44EF-99AF-586DFC80C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8667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Brand Strategy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4EAA37-9089-426B-AC90-970C34E7C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857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Our brand explains who we aim to support, the practical help we are developing and what people can rely on us to communicate.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B04B40-8260-4136-9EB6-9745C058A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4381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Mission, vision &amp; values</a:t>
            </a:r>
          </a:p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Positioning, promise &amp; personality</a:t>
            </a:r>
          </a:p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Brand pyramid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4253DB-D2B6-472C-BF8F-A7DD5B051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3484" y="3267075"/>
            <a:ext cx="5174916" cy="4505325"/>
          </a:xfrm>
          <a:custGeom xmlns:a="http://schemas.openxmlformats.org/drawingml/2006/main">
            <a:pathLst>
              <a:path w="5174916" h="4505325">
                <a:moveTo>
                  <a:pt x="1404938" y="0"/>
                </a:moveTo>
                <a:lnTo>
                  <a:pt x="4214813" y="0"/>
                </a:lnTo>
                <a:lnTo>
                  <a:pt x="5174916" y="1662948"/>
                </a:lnTo>
                <a:lnTo>
                  <a:pt x="5174916" y="3203898"/>
                </a:lnTo>
                <a:lnTo>
                  <a:pt x="4423537" y="4505325"/>
                </a:lnTo>
                <a:lnTo>
                  <a:pt x="1196213" y="4505325"/>
                </a:lnTo>
                <a:lnTo>
                  <a:pt x="0" y="2433423"/>
                </a:lnTo>
                <a:close/>
              </a:path>
            </a:pathLst>
          </a:custGeom>
          <a:solidFill xmlns:a="http://schemas.openxmlformats.org/drawingml/2006/main">
            <a:srgbClr val="7B5A1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A34C8F-9FE9-4FDB-909C-DC7537438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476625"/>
            <a:ext cx="5295900" cy="4295775"/>
          </a:xfrm>
          <a:custGeom xmlns:a="http://schemas.openxmlformats.org/drawingml/2006/main">
            <a:pathLst>
              <a:path w="5295900" h="4295775">
                <a:moveTo>
                  <a:pt x="1404938" y="0"/>
                </a:moveTo>
                <a:lnTo>
                  <a:pt x="4214813" y="0"/>
                </a:lnTo>
                <a:lnTo>
                  <a:pt x="5295900" y="1872498"/>
                </a:lnTo>
                <a:lnTo>
                  <a:pt x="5295900" y="2994348"/>
                </a:lnTo>
                <a:lnTo>
                  <a:pt x="4544521" y="4295775"/>
                </a:lnTo>
                <a:lnTo>
                  <a:pt x="1075229" y="4295775"/>
                </a:lnTo>
                <a:lnTo>
                  <a:pt x="0" y="2433423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0549C5-08EE-4CBF-85F8-C7E5CA2D4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4905375"/>
            <a:ext cx="32385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8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BD9ACC-93C8-45A7-8A99-ED7C9CBD8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53150"/>
            <a:ext cx="361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E7B751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>
                <a:solidFill>
                  <a:srgbClr val="E7B751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>
                <a:solidFill>
                  <a:srgbClr val="E7B751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>
                <a:solidFill>
                  <a:srgbClr val="E7B751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>
                <a:solidFill>
                  <a:srgbClr val="E7B751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>
                <a:solidFill>
                  <a:srgbClr val="E7B751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>
                <a:solidFill>
                  <a:srgbClr val="E7B751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>
                <a:solidFill>
                  <a:srgbClr val="E7B751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>
                <a:solidFill>
                  <a:srgbClr val="E7B751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>
                <a:solidFill>
                  <a:srgbClr val="E7B75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E7B751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E7B751"/>
                </a:solidFill>
                <a:latin typeface="Arial"/>
                <a:ea typeface="Arial"/>
                <a:cs typeface="Arial"/>
              </a:rPr>
              <a:t>Proposed strategy</a:t>
            </a:r>
          </a:p>
          <a:p xmlns:a="http://schemas.openxmlformats.org/drawingml/2006/main">
            <a:pPr algn="l">
              <a:defRPr sz="1275" b="0">
                <a:solidFill>
                  <a:srgbClr val="E7B751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E7B751"/>
                </a:solidFill>
                <a:latin typeface="Arial"/>
                <a:ea typeface="Arial"/>
                <a:cs typeface="Arial"/>
              </a:rPr>
              <a:t>For leadership review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FBE08E-955E-4705-AC81-C3B248A91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1C0705-A04F-41F5-B2B7-8C3FFE9F9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0581409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E49F346-B92F-476E-8319-EDA653940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5800"/>
            <a:ext cx="304800" cy="552450"/>
          </a:xfrm>
          <a:custGeom xmlns:a="http://schemas.openxmlformats.org/drawingml/2006/main">
            <a:pathLst>
              <a:path w="304800" h="552450">
                <a:moveTo>
                  <a:pt x="0" y="0"/>
                </a:moveTo>
                <a:lnTo>
                  <a:pt x="171450" y="0"/>
                </a:lnTo>
                <a:lnTo>
                  <a:pt x="304800" y="276225"/>
                </a:lnTo>
                <a:lnTo>
                  <a:pt x="171450" y="552450"/>
                </a:lnTo>
                <a:lnTo>
                  <a:pt x="0" y="552450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21AC20-CC56-4A41-A919-DC7618A3A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8686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Mission, Vision &amp; Values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203081-1E7E-4357-AE6B-654A9B25A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8686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Proposed statements aligned with our current public direction.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A661DB-B487-4405-A1B0-D6F03C529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882AB3-A719-4261-850C-7FFF27BCF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C781CD-F561-4C35-BA6B-C0F7B1D43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62175"/>
            <a:ext cx="4057650" cy="1790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F82A05-E51B-4176-B133-E3C05CDC5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0050"/>
            <a:ext cx="4057650" cy="2162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131B14-9954-48B0-B54A-8FCC2C470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162175"/>
            <a:ext cx="4343400" cy="421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FF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50DABC-905D-4BE7-BADD-B6A0E9FC4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419350"/>
            <a:ext cx="35242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Mission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E30A0D-64CC-4DD5-A18D-AA8FBBBF6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905125"/>
            <a:ext cx="35052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Fund independent founders, mission-led organizations and projects that serve communities.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937845-9FB9-4EC0-A093-3B8AB0DD2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467225"/>
            <a:ext cx="35242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Vision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358395-E576-4D3E-A309-460A8CCBC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962525"/>
            <a:ext cx="347662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A future in which people with useful ideas for their communities can find the early support to put them into practice.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49E69B-FB8A-459B-A7BB-07A0039B4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2371725"/>
            <a:ext cx="3810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Community purpose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39E08B-B74D-4EC2-AD88-8070E9666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2686050"/>
            <a:ext cx="37719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Start with the people affected and the need they identify.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117F93-6068-41E1-ACA7-801E9E255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3133725"/>
            <a:ext cx="3810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Practical support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276A8C-0C2F-4755-8E26-D38EB566D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3448050"/>
            <a:ext cx="37719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Connect an idea to a clear, achievable next step.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326001-648A-4347-AEE4-14AB121D1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3895725"/>
            <a:ext cx="3810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Respect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118AAF-5448-46EC-98D7-9A5AEDFB7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4210050"/>
            <a:ext cx="37719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Treat participants and collaborators as people with agency.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5E1C1F-1257-4F1B-947E-F8964E9FE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4657725"/>
            <a:ext cx="3810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Accountability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43427B-96A8-4998-80E6-C8E400EFC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4972050"/>
            <a:ext cx="37719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Explain decisions and results with evidence.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8DDA8C-1CA4-4B3D-AEFF-8860928DF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5419725"/>
            <a:ext cx="3810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Learning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4E7692-F628-4251-83EF-587E383EA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5734050"/>
            <a:ext cx="37719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Test carefully, listen and improve the work.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799F07-E54F-4D36-98FE-A71D243C8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905625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7B5A1A"/>
                </a:solidFill>
                <a:latin typeface="Arial"/>
                <a:ea typeface="Arial"/>
                <a:cs typeface="Arial"/>
              </a:rPr>
              <a:t>PROPOSED STRATEGY · FOR LEADERSHIP REVIEW</a:t>
            </a:r>
          </a:p>
        </p:txBody>
      </p:sp>
    </p:spTree>
    <p:extLst>
      <p:ext uri="{BB962C8B-B14F-4D97-AF65-F5344CB8AC3E}">
        <p14:creationId xmlns:p14="http://schemas.microsoft.com/office/powerpoint/2010/main" val="15529824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1EF97D-520A-4FFF-9AB4-E63B345E4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5800"/>
            <a:ext cx="304800" cy="552450"/>
          </a:xfrm>
          <a:custGeom xmlns:a="http://schemas.openxmlformats.org/drawingml/2006/main">
            <a:pathLst>
              <a:path w="304800" h="552450">
                <a:moveTo>
                  <a:pt x="0" y="0"/>
                </a:moveTo>
                <a:lnTo>
                  <a:pt x="171450" y="0"/>
                </a:lnTo>
                <a:lnTo>
                  <a:pt x="304800" y="276225"/>
                </a:lnTo>
                <a:lnTo>
                  <a:pt x="171450" y="552450"/>
                </a:lnTo>
                <a:lnTo>
                  <a:pt x="0" y="552450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140B43-DF4E-4DB8-B373-A3B44A716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8686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Positioning, Promise &amp; Personality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58E3FE-521F-43EA-B5CD-39C1D2598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20A9CD-5803-4AA7-96DA-F998C7C30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887F73-9344-401F-B96B-04C8FF4FE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28775"/>
            <a:ext cx="561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Positioning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4BC5A4-D160-4539-87A0-3A76D846B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90725"/>
            <a:ext cx="5619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 is an emerging source of early support for independent founders, mission-led organizations and social-good projects. Our direction combines funding with practical guidance so people can test an idea and take a useful next step.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0BFB48-3CB9-45F7-AB00-D6763C85C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561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Promise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B7743E-BC7D-4346-B28C-D5B253860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38600"/>
            <a:ext cx="5619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Make the purpose, support and next step clear—and be honest about what is available, what is planned and what has been achieved.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7AFA68-A03B-4AED-B8E9-A1AA0AA9B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9115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Personality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0BF766-E071-4CB8-955B-850F62507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57875"/>
            <a:ext cx="62388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7B5A1A"/>
                </a:solidFill>
                <a:latin typeface="Arial"/>
                <a:ea typeface="Arial"/>
                <a:cs typeface="Arial"/>
              </a:rPr>
              <a:t>Encouraging  ·  Practical  ·  Clear</a:t>
            </a:r>
          </a:p>
          <a:p xmlns:a="http://schemas.openxmlformats.org/drawingml/2006/main">
            <a:pPr algn="l">
              <a:defRPr sz="172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7B5A1A"/>
                </a:solidFill>
                <a:latin typeface="Arial"/>
                <a:ea typeface="Arial"/>
                <a:cs typeface="Arial"/>
              </a:rPr>
              <a:t>Respectful  ·  Curious  ·  Accountable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9F4C5F-8AC2-481D-87B6-452C37477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7016" y="1628775"/>
            <a:ext cx="2474668" cy="2143125"/>
          </a:xfrm>
          <a:custGeom xmlns:a="http://schemas.openxmlformats.org/drawingml/2006/main">
            <a:pathLst>
              <a:path w="2474668" h="2143125">
                <a:moveTo>
                  <a:pt x="618667" y="0"/>
                </a:moveTo>
                <a:lnTo>
                  <a:pt x="1856001" y="0"/>
                </a:lnTo>
                <a:lnTo>
                  <a:pt x="2474668" y="1071563"/>
                </a:lnTo>
                <a:lnTo>
                  <a:pt x="1856001" y="2143125"/>
                </a:lnTo>
                <a:lnTo>
                  <a:pt x="618667" y="2143125"/>
                </a:lnTo>
                <a:lnTo>
                  <a:pt x="0" y="1071563"/>
                </a:lnTo>
                <a:close/>
              </a:path>
            </a:pathLst>
          </a:cu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C82FCD-324E-4C6E-BF55-8F573B1D40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849e707a8148bd"/>
          <a:srcRect xmlns:a="http://schemas.openxmlformats.org/drawingml/2006/main" l="11510" t="0" r="1151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97016" y="1628775"/>
            <a:ext cx="2474668" cy="2143125"/>
          </a:xfrm>
          <a:prstGeom xmlns:a="http://schemas.openxmlformats.org/drawingml/2006/main" prst="hexagon">
            <a:avLst>
              <a:gd name="adj" fmla="val 28868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3361A2-766B-4E14-AFD2-17D22E7F7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2009" y="3895725"/>
            <a:ext cx="2474668" cy="2143125"/>
          </a:xfrm>
          <a:custGeom xmlns:a="http://schemas.openxmlformats.org/drawingml/2006/main">
            <a:pathLst>
              <a:path w="2474668" h="2143125">
                <a:moveTo>
                  <a:pt x="618667" y="0"/>
                </a:moveTo>
                <a:lnTo>
                  <a:pt x="1856001" y="0"/>
                </a:lnTo>
                <a:lnTo>
                  <a:pt x="2474668" y="1071563"/>
                </a:lnTo>
                <a:lnTo>
                  <a:pt x="1856001" y="2143125"/>
                </a:lnTo>
                <a:lnTo>
                  <a:pt x="618667" y="2143125"/>
                </a:lnTo>
                <a:lnTo>
                  <a:pt x="0" y="1071563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CF9187-FBC5-47E5-A2AE-DFD577A10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7016" y="3990975"/>
            <a:ext cx="2474668" cy="2143125"/>
          </a:xfrm>
          <a:custGeom xmlns:a="http://schemas.openxmlformats.org/drawingml/2006/main">
            <a:pathLst>
              <a:path w="2474668" h="2143125">
                <a:moveTo>
                  <a:pt x="618667" y="0"/>
                </a:moveTo>
                <a:lnTo>
                  <a:pt x="1856001" y="0"/>
                </a:lnTo>
                <a:lnTo>
                  <a:pt x="2474668" y="1071563"/>
                </a:lnTo>
                <a:lnTo>
                  <a:pt x="1856001" y="2143125"/>
                </a:lnTo>
                <a:lnTo>
                  <a:pt x="618667" y="2143125"/>
                </a:lnTo>
                <a:lnTo>
                  <a:pt x="0" y="1071563"/>
                </a:lnTo>
                <a:close/>
              </a:path>
            </a:pathLst>
          </a:cu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037F90-EE6B-4CDA-8A89-3DC248C4F4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7f54daf22d415c"/>
          <a:srcRect xmlns:a="http://schemas.openxmlformats.org/drawingml/2006/main" l="11510" t="0" r="1151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97016" y="3990975"/>
            <a:ext cx="2474668" cy="2143125"/>
          </a:xfrm>
          <a:prstGeom xmlns:a="http://schemas.openxmlformats.org/drawingml/2006/main" prst="hexagon">
            <a:avLst>
              <a:gd name="adj" fmla="val 28868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DEF33F-387F-4D8D-A7BF-DF7A70235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905625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7B5A1A"/>
                </a:solidFill>
                <a:latin typeface="Arial"/>
                <a:ea typeface="Arial"/>
                <a:cs typeface="Arial"/>
              </a:rPr>
              <a:t>PROPOSED STRATEGY · FOR LEADERSHIP REVIEW</a:t>
            </a:r>
          </a:p>
        </p:txBody>
      </p:sp>
    </p:spTree>
    <p:extLst>
      <p:ext uri="{BB962C8B-B14F-4D97-AF65-F5344CB8AC3E}">
        <p14:creationId xmlns:p14="http://schemas.microsoft.com/office/powerpoint/2010/main" val="139225956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1871AF1-091B-46F3-9B01-B94374C80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5800"/>
            <a:ext cx="304800" cy="552450"/>
          </a:xfrm>
          <a:custGeom xmlns:a="http://schemas.openxmlformats.org/drawingml/2006/main">
            <a:pathLst>
              <a:path w="304800" h="552450">
                <a:moveTo>
                  <a:pt x="0" y="0"/>
                </a:moveTo>
                <a:lnTo>
                  <a:pt x="171450" y="0"/>
                </a:lnTo>
                <a:lnTo>
                  <a:pt x="304800" y="276225"/>
                </a:lnTo>
                <a:lnTo>
                  <a:pt x="171450" y="552450"/>
                </a:lnTo>
                <a:lnTo>
                  <a:pt x="0" y="552450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588DA2-266C-48F9-B182-1C81F006B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8686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Brand Pyramid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EBC2E0-67B0-4314-ADF7-C91CE97B0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7548C9-E6F9-4024-8D1A-23930FDDB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5AAE42-952F-407A-8D70-584393504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8686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A proposed hierarchy for consistent decisions and communication.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502B4C-282A-4D5E-94A1-4B1A5B91C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914525"/>
            <a:ext cx="3352800" cy="571500"/>
          </a:xfrm>
          <a:custGeom xmlns:a="http://schemas.openxmlformats.org/drawingml/2006/main">
            <a:pathLst>
              <a:path w="3352800" h="571500">
                <a:moveTo>
                  <a:pt x="438150" y="0"/>
                </a:moveTo>
                <a:lnTo>
                  <a:pt x="2914650" y="0"/>
                </a:lnTo>
                <a:lnTo>
                  <a:pt x="3352800" y="571500"/>
                </a:lnTo>
                <a:lnTo>
                  <a:pt x="0" y="571500"/>
                </a:lnTo>
                <a:close/>
              </a:path>
            </a:pathLst>
          </a:custGeom>
          <a:solidFill xmlns:a="http://schemas.openxmlformats.org/drawingml/2006/main">
            <a:srgbClr val="F7F3E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DDBC81-3C8A-4134-9B7D-EC055F80D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009775"/>
            <a:ext cx="30670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7B5A1A"/>
                </a:solidFill>
                <a:latin typeface="Arial"/>
                <a:ea typeface="Arial"/>
                <a:cs typeface="Arial"/>
              </a:rPr>
              <a:t>ORGANIZATION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CBB38F-AD94-4A97-A084-34833CDF4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257425"/>
            <a:ext cx="2876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Maximizing Potential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667923-451F-416F-8A0C-D003F6E1A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533650"/>
            <a:ext cx="4229100" cy="571500"/>
          </a:xfrm>
          <a:custGeom xmlns:a="http://schemas.openxmlformats.org/drawingml/2006/main">
            <a:pathLst>
              <a:path w="4229100" h="571500">
                <a:moveTo>
                  <a:pt x="438150" y="0"/>
                </a:moveTo>
                <a:lnTo>
                  <a:pt x="3790950" y="0"/>
                </a:lnTo>
                <a:lnTo>
                  <a:pt x="4229100" y="571500"/>
                </a:lnTo>
                <a:lnTo>
                  <a:pt x="0" y="571500"/>
                </a:lnTo>
                <a:close/>
              </a:path>
            </a:pathLst>
          </a:custGeom>
          <a:solidFill xmlns:a="http://schemas.openxmlformats.org/drawingml/2006/main">
            <a:srgbClr val="EDEFF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C03181-F8CB-4040-9150-7395F5E31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2628900"/>
            <a:ext cx="39433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7B5A1A"/>
                </a:solidFill>
                <a:latin typeface="Arial"/>
                <a:ea typeface="Arial"/>
                <a:cs typeface="Arial"/>
              </a:rPr>
              <a:t>PROMISE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127006-0533-4DD4-B618-A14106A41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2775" y="2876550"/>
            <a:ext cx="37528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Clear purpose. Practical next steps. Honest reporting.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FA6E8E-0713-4A35-B0F8-A7C704297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152775"/>
            <a:ext cx="5105400" cy="571500"/>
          </a:xfrm>
          <a:custGeom xmlns:a="http://schemas.openxmlformats.org/drawingml/2006/main">
            <a:pathLst>
              <a:path w="5105400" h="571500">
                <a:moveTo>
                  <a:pt x="438150" y="0"/>
                </a:moveTo>
                <a:lnTo>
                  <a:pt x="4667250" y="0"/>
                </a:lnTo>
                <a:lnTo>
                  <a:pt x="5105400" y="571500"/>
                </a:lnTo>
                <a:lnTo>
                  <a:pt x="0" y="571500"/>
                </a:lnTo>
                <a:close/>
              </a:path>
            </a:pathLst>
          </a:custGeom>
          <a:solidFill xmlns:a="http://schemas.openxmlformats.org/drawingml/2006/main">
            <a:srgbClr val="F7F3EA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04B52C-125B-4F31-82E2-6095F06F2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3248025"/>
            <a:ext cx="4819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7B5A1A"/>
                </a:solidFill>
                <a:latin typeface="Arial"/>
                <a:ea typeface="Arial"/>
                <a:cs typeface="Arial"/>
              </a:rPr>
              <a:t>POSITIONING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6CF39B-590F-425F-829F-AADADF46D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495675"/>
            <a:ext cx="4629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Early support for people and projects serving communities.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38C2E3-84A4-40E6-979E-00EE7EEA4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771900"/>
            <a:ext cx="5981700" cy="571500"/>
          </a:xfrm>
          <a:custGeom xmlns:a="http://schemas.openxmlformats.org/drawingml/2006/main">
            <a:pathLst>
              <a:path w="5981700" h="571500">
                <a:moveTo>
                  <a:pt x="438150" y="0"/>
                </a:moveTo>
                <a:lnTo>
                  <a:pt x="5543550" y="0"/>
                </a:lnTo>
                <a:lnTo>
                  <a:pt x="5981700" y="571500"/>
                </a:lnTo>
                <a:lnTo>
                  <a:pt x="0" y="571500"/>
                </a:lnTo>
                <a:close/>
              </a:path>
            </a:pathLst>
          </a:custGeom>
          <a:solidFill xmlns:a="http://schemas.openxmlformats.org/drawingml/2006/main">
            <a:srgbClr val="EDEFF0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DBC8EF-60E1-4847-BBB7-003256B5C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1225" y="3867150"/>
            <a:ext cx="56959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7B5A1A"/>
                </a:solidFill>
                <a:latin typeface="Arial"/>
                <a:ea typeface="Arial"/>
                <a:cs typeface="Arial"/>
              </a:rPr>
              <a:t>EMOTIONAL BENEFITS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025895-8EA9-4DEE-90B3-6E43BE0EC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6475" y="4114800"/>
            <a:ext cx="5505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Encouragement, respect, confidence and shared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8C9CAE-A67E-4C96-9DC6-F2953BEC7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391025"/>
            <a:ext cx="6858000" cy="571500"/>
          </a:xfrm>
          <a:custGeom xmlns:a="http://schemas.openxmlformats.org/drawingml/2006/main">
            <a:pathLst>
              <a:path w="6858000" h="571500">
                <a:moveTo>
                  <a:pt x="438150" y="0"/>
                </a:moveTo>
                <a:lnTo>
                  <a:pt x="6419850" y="0"/>
                </a:lnTo>
                <a:lnTo>
                  <a:pt x="6858000" y="571500"/>
                </a:lnTo>
                <a:lnTo>
                  <a:pt x="0" y="571500"/>
                </a:lnTo>
                <a:close/>
              </a:path>
            </a:pathLst>
          </a:custGeom>
          <a:solidFill xmlns:a="http://schemas.openxmlformats.org/drawingml/2006/main">
            <a:srgbClr val="F7F3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5375DF-1CA7-458E-B272-436B0DE95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3075" y="4486275"/>
            <a:ext cx="65722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7B5A1A"/>
                </a:solidFill>
                <a:latin typeface="Arial"/>
                <a:ea typeface="Arial"/>
                <a:cs typeface="Arial"/>
              </a:rPr>
              <a:t>FUNCTIONAL BENEFITS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94B8D3-EDAA-4B17-A68C-E549AB0D5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4733925"/>
            <a:ext cx="6381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Funding, practical guidance, clear criteria and useful reporting.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FB7CDB-2CCC-4D8D-806E-18A56CBEE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5010150"/>
            <a:ext cx="7734300" cy="571500"/>
          </a:xfrm>
          <a:custGeom xmlns:a="http://schemas.openxmlformats.org/drawingml/2006/main">
            <a:pathLst>
              <a:path w="7734300" h="571500">
                <a:moveTo>
                  <a:pt x="438150" y="0"/>
                </a:moveTo>
                <a:lnTo>
                  <a:pt x="7296150" y="0"/>
                </a:lnTo>
                <a:lnTo>
                  <a:pt x="7734300" y="571500"/>
                </a:lnTo>
                <a:lnTo>
                  <a:pt x="0" y="571500"/>
                </a:lnTo>
                <a:close/>
              </a:path>
            </a:pathLst>
          </a:custGeom>
          <a:solidFill xmlns:a="http://schemas.openxmlformats.org/drawingml/2006/main">
            <a:srgbClr val="EDEFF0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8F7A82-0D1F-47D5-A2E5-04B5566EC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5105400"/>
            <a:ext cx="74485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7B5A1A"/>
                </a:solidFill>
                <a:latin typeface="Arial"/>
                <a:ea typeface="Arial"/>
                <a:cs typeface="Arial"/>
              </a:rPr>
              <a:t>REASONS TO BELIEVE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C5D9E6B-1587-4FD2-95D5-84BC76ADB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353050"/>
            <a:ext cx="7258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Named leadership, published organization details, visible program boundaries.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762197-674C-44A3-9D54-5976CEEBE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29275"/>
            <a:ext cx="8610600" cy="571500"/>
          </a:xfrm>
          <a:custGeom xmlns:a="http://schemas.openxmlformats.org/drawingml/2006/main">
            <a:pathLst>
              <a:path w="8610600" h="571500">
                <a:moveTo>
                  <a:pt x="438150" y="0"/>
                </a:moveTo>
                <a:lnTo>
                  <a:pt x="8172450" y="0"/>
                </a:lnTo>
                <a:lnTo>
                  <a:pt x="8610600" y="571500"/>
                </a:lnTo>
                <a:lnTo>
                  <a:pt x="0" y="571500"/>
                </a:lnTo>
                <a:close/>
              </a:path>
            </a:pathLst>
          </a:custGeom>
          <a:solidFill xmlns:a="http://schemas.openxmlformats.org/drawingml/2006/main">
            <a:srgbClr val="F7F3EA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40761C9-E84D-498B-8973-BB467B97D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5724525"/>
            <a:ext cx="83248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7B5A1A"/>
                </a:solidFill>
                <a:latin typeface="Arial"/>
                <a:ea typeface="Arial"/>
                <a:cs typeface="Arial"/>
              </a:rPr>
              <a:t>PERSONALITY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E20A62D-515E-4CAB-A4BB-FF75A7B95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5972175"/>
            <a:ext cx="81343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2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Encouraging · Practical · Clear · Respectful · Curious · Accountable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2B52EFA-5F86-4F0E-B372-C26D36530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353175"/>
            <a:ext cx="8153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Intended benefits describe programs in development; they are not a statement of current availability.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F96546E-6E7E-4A34-94AF-C307C5BB7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905625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7B5A1A"/>
                </a:solidFill>
                <a:latin typeface="Arial"/>
                <a:ea typeface="Arial"/>
                <a:cs typeface="Arial"/>
              </a:rPr>
              <a:t>PROPOSED STRATEGY · FOR LEADERSHIP REVIEW</a:t>
            </a:r>
          </a:p>
        </p:txBody>
      </p:sp>
    </p:spTree>
    <p:extLst>
      <p:ext uri="{BB962C8B-B14F-4D97-AF65-F5344CB8AC3E}">
        <p14:creationId xmlns:p14="http://schemas.microsoft.com/office/powerpoint/2010/main" val="144292369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18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04844F-5725-4A66-A6E9-94104FBDA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Brand Guidelines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4B99C2-B286-471E-BE13-1D68D5FD6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8667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Brand Logo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3DD61C-4194-475B-8C2D-2974D1543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857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Our mountain emblem and wordmark are the most immediate signs of Maximizing Potential. Use the supplied artwork consistently across every size and format.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1CDBD6-AA8F-4338-85B2-AFA10C1D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4381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Primary logo</a:t>
            </a:r>
          </a:p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Light and dark logo options</a:t>
            </a:r>
          </a:p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Logo variations</a:t>
            </a:r>
          </a:p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Usage guide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C4F003-45ED-4B7F-B355-0956B512C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3484" y="3267075"/>
            <a:ext cx="5174916" cy="4505325"/>
          </a:xfrm>
          <a:custGeom xmlns:a="http://schemas.openxmlformats.org/drawingml/2006/main">
            <a:pathLst>
              <a:path w="5174916" h="4505325">
                <a:moveTo>
                  <a:pt x="1404938" y="0"/>
                </a:moveTo>
                <a:lnTo>
                  <a:pt x="4214813" y="0"/>
                </a:lnTo>
                <a:lnTo>
                  <a:pt x="5174916" y="1662948"/>
                </a:lnTo>
                <a:lnTo>
                  <a:pt x="5174916" y="3203898"/>
                </a:lnTo>
                <a:lnTo>
                  <a:pt x="4423537" y="4505325"/>
                </a:lnTo>
                <a:lnTo>
                  <a:pt x="1196213" y="4505325"/>
                </a:lnTo>
                <a:lnTo>
                  <a:pt x="0" y="2433423"/>
                </a:lnTo>
                <a:close/>
              </a:path>
            </a:pathLst>
          </a:custGeom>
          <a:solidFill xmlns:a="http://schemas.openxmlformats.org/drawingml/2006/main">
            <a:srgbClr val="7B5A1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A024D7-E637-41A9-A000-D65F35B24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476625"/>
            <a:ext cx="5295900" cy="4295775"/>
          </a:xfrm>
          <a:custGeom xmlns:a="http://schemas.openxmlformats.org/drawingml/2006/main">
            <a:pathLst>
              <a:path w="5295900" h="4295775">
                <a:moveTo>
                  <a:pt x="1404938" y="0"/>
                </a:moveTo>
                <a:lnTo>
                  <a:pt x="4214813" y="0"/>
                </a:lnTo>
                <a:lnTo>
                  <a:pt x="5295900" y="1872498"/>
                </a:lnTo>
                <a:lnTo>
                  <a:pt x="5295900" y="2994348"/>
                </a:lnTo>
                <a:lnTo>
                  <a:pt x="4544521" y="4295775"/>
                </a:lnTo>
                <a:lnTo>
                  <a:pt x="1075229" y="4295775"/>
                </a:lnTo>
                <a:lnTo>
                  <a:pt x="0" y="2433423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090B4E-4A9F-4EDE-8D30-0241A54BC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4905375"/>
            <a:ext cx="32385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8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64DC4F-4B4A-4ABC-B147-A51E5C750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4A82BA-9B1E-4FF5-8A30-FB31E59DD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70921404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B1C29A-3B27-48E9-8683-8EE491BA3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5800"/>
            <a:ext cx="304800" cy="552450"/>
          </a:xfrm>
          <a:custGeom xmlns:a="http://schemas.openxmlformats.org/drawingml/2006/main">
            <a:pathLst>
              <a:path w="304800" h="552450">
                <a:moveTo>
                  <a:pt x="0" y="0"/>
                </a:moveTo>
                <a:lnTo>
                  <a:pt x="171450" y="0"/>
                </a:lnTo>
                <a:lnTo>
                  <a:pt x="304800" y="276225"/>
                </a:lnTo>
                <a:lnTo>
                  <a:pt x="171450" y="552450"/>
                </a:lnTo>
                <a:lnTo>
                  <a:pt x="0" y="552450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EE60D2-C6BC-4340-8D72-9231EF447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8686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Our Logo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CD7E7F-8CE5-4343-91A1-880356FAF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8686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A navy hexagon, a white mountain-shaped M and a gold upward chevron form the core emblem. Use the supplied files to preserve its geometry and gradients.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3BE880-005E-422B-93CF-706EB92F8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5BFFBB-1A9B-4023-9394-233F9AB10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E5A923-5885-4CA2-977B-722AA7061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62225"/>
            <a:ext cx="1714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Primary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850000-F2F6-4155-AB88-B4CC75E6DF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5122d9b2894995"/>
          <a:stretch xmlns:a="http://schemas.openxmlformats.org/drawingml/2006/main"/>
        </p:blipFill>
        <p:spPr>
          <a:xfrm xmlns:a="http://schemas.openxmlformats.org/drawingml/2006/main">
            <a:off x="2660608" y="2228850"/>
            <a:ext cx="1612984" cy="1362075"/>
          </a:xfrm>
          <a:prstGeom xmlns:a="http://schemas.openxmlformats.org/drawingml/2006/main" prst="rect">
            <a:avLst/>
          </a:prstGeom>
        </p:spPr>
      </p:pic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749574-8EB6-4DD4-83CC-DCABB132F3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e9da219de24881"/>
          <a:stretch xmlns:a="http://schemas.openxmlformats.org/drawingml/2006/main"/>
        </p:blipFill>
        <p:spPr>
          <a:xfrm xmlns:a="http://schemas.openxmlformats.org/drawingml/2006/main">
            <a:off x="5429250" y="2277106"/>
            <a:ext cx="3448050" cy="1236988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770DA4-8904-4355-B6DD-C0BF569C7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57625"/>
            <a:ext cx="868680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EBFFE8-1F98-4DA9-BB8F-8EC981BF4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505325"/>
            <a:ext cx="1809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Reversed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BE3389-E15D-441C-AC7D-3D5FAC676F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8e28fbb44947a6"/>
          <a:stretch xmlns:a="http://schemas.openxmlformats.org/drawingml/2006/main"/>
        </p:blipFill>
        <p:spPr>
          <a:xfrm xmlns:a="http://schemas.openxmlformats.org/drawingml/2006/main">
            <a:off x="2657475" y="4021667"/>
            <a:ext cx="1619250" cy="1367367"/>
          </a:xfrm>
          <a:prstGeom xmlns:a="http://schemas.openxmlformats.org/drawingml/2006/main" prst="rect">
            <a:avLst/>
          </a:prstGeom>
        </p:spPr>
      </p:pic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0F2010-BBFC-42A0-8998-0B3774061D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c6906118874c12"/>
          <a:stretch xmlns:a="http://schemas.openxmlformats.org/drawingml/2006/main"/>
        </p:blipFill>
        <p:spPr>
          <a:xfrm xmlns:a="http://schemas.openxmlformats.org/drawingml/2006/main">
            <a:off x="5429250" y="4077331"/>
            <a:ext cx="3448050" cy="1236988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AAA852-C99B-4583-A9B1-B704637D3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76925"/>
            <a:ext cx="1714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Clear space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CF9F41-BBB2-4147-BB17-366818E2C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96025"/>
            <a:ext cx="19050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X = ¼ emblem width</a:t>
            </a:r>
          </a:p>
          <a:p xmlns:a="http://schemas.openxmlformats.org/drawingml/2006/main">
            <a: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Use as the minimum</a:t>
            </a:r>
          </a:p>
          <a:p xmlns:a="http://schemas.openxmlformats.org/drawingml/2006/main">
            <a: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starting space.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52051F-2573-4741-AEDC-8CBAB30EF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829300"/>
            <a:ext cx="1143000" cy="1230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08A3C"/>
            </a:solidFill>
          </a:ln>
        </p:spPr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1EAEF2-8087-495C-9F1A-A66D2D3414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3fd41e6bb14452"/>
          <a:stretch xmlns:a="http://schemas.openxmlformats.org/drawingml/2006/main"/>
        </p:blipFill>
        <p:spPr>
          <a:xfrm xmlns:a="http://schemas.openxmlformats.org/drawingml/2006/main">
            <a:off x="3524440" y="6019800"/>
            <a:ext cx="761621" cy="849630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E4E9E1-BF46-4613-801B-C65764BE3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630555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7B5A1A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D59D41-65D4-4163-A23F-65486789C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6553200"/>
            <a:ext cx="190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08A3C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FFCD86-9378-45C8-A648-2D671470B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934075"/>
            <a:ext cx="40386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Keep surrounding copy, images and page edges outside the clear-space area. Use the supplied PNG artwork at its intended size. Avoid enlarging a small image for print.</a:t>
            </a:r>
          </a:p>
        </p:txBody>
      </p:sp>
    </p:spTree>
    <p:extLst>
      <p:ext uri="{BB962C8B-B14F-4D97-AF65-F5344CB8AC3E}">
        <p14:creationId xmlns:p14="http://schemas.microsoft.com/office/powerpoint/2010/main" val="139505288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C99914-ACCB-4D9D-B294-155234BD3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5800"/>
            <a:ext cx="304800" cy="552450"/>
          </a:xfrm>
          <a:custGeom xmlns:a="http://schemas.openxmlformats.org/drawingml/2006/main">
            <a:pathLst>
              <a:path w="304800" h="552450">
                <a:moveTo>
                  <a:pt x="0" y="0"/>
                </a:moveTo>
                <a:lnTo>
                  <a:pt x="171450" y="0"/>
                </a:lnTo>
                <a:lnTo>
                  <a:pt x="304800" y="276225"/>
                </a:lnTo>
                <a:lnTo>
                  <a:pt x="171450" y="552450"/>
                </a:lnTo>
                <a:lnTo>
                  <a:pt x="0" y="552450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B5669C-FEA9-4920-9EB3-E5E917D9E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8686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Light &amp; Dark Logo Options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3322A3-1D83-4A74-B9EE-5D77B9B5D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C54FC7-4063-47F2-B9DC-2010C97F3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2A2743-1376-471E-8397-79DD145F6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8686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7B5A1A"/>
                </a:solidFill>
                <a:latin typeface="Arial"/>
                <a:ea typeface="Arial"/>
                <a:cs typeface="Arial"/>
              </a:rPr>
              <a:t>Choose the version for your background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5AC093-3670-405B-A88E-A4CD9340B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8686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Use navy wording on a light background and white wording on navy. Keep the complete logo proportional and preserve the original emblem colors and geometry.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404AB5-4327-4416-8704-9072B8A7B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76525"/>
            <a:ext cx="8686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Horizontal · formal communications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5E839F-0F19-49C5-8C9B-AAFD320925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ce44f5a61f4f28"/>
          <a:stretch xmlns:a="http://schemas.openxmlformats.org/drawingml/2006/main"/>
        </p:blipFill>
        <p:spPr>
          <a:xfrm xmlns:a="http://schemas.openxmlformats.org/drawingml/2006/main">
            <a:off x="883952" y="3067265"/>
            <a:ext cx="3556571" cy="127592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3660EB-9D8C-47FA-ABA6-7C38B1136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9675" y="2971800"/>
            <a:ext cx="4352925" cy="1466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532013-7E52-4482-B207-94229DCC07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45a03dfcf143bd"/>
          <a:stretch xmlns:a="http://schemas.openxmlformats.org/drawingml/2006/main"/>
        </p:blipFill>
        <p:spPr>
          <a:xfrm xmlns:a="http://schemas.openxmlformats.org/drawingml/2006/main">
            <a:off x="5408327" y="3067265"/>
            <a:ext cx="3556571" cy="127592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F20DC6-7CD5-4ED5-A7D2-90481048C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95825"/>
            <a:ext cx="8686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Stacked · events and social graphics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98F20D-CCC5-43BF-A56E-531089B467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db89c9544d47f3"/>
          <a:stretch xmlns:a="http://schemas.openxmlformats.org/drawingml/2006/main"/>
        </p:blipFill>
        <p:spPr>
          <a:xfrm xmlns:a="http://schemas.openxmlformats.org/drawingml/2006/main">
            <a:off x="2024188" y="5086350"/>
            <a:ext cx="2019049" cy="1704975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F77868-8D9F-488D-854E-2AA59ECB6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5019675"/>
            <a:ext cx="3114675" cy="1838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644665-3A6F-408E-84F4-8EF53888B5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2a0267375045c5"/>
          <a:stretch xmlns:a="http://schemas.openxmlformats.org/drawingml/2006/main"/>
        </p:blipFill>
        <p:spPr>
          <a:xfrm xmlns:a="http://schemas.openxmlformats.org/drawingml/2006/main">
            <a:off x="6024688" y="5086350"/>
            <a:ext cx="2019049" cy="1704975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B3C81C-162E-4D8F-8E55-ECB9FEB23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934200"/>
            <a:ext cx="86868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Use the supplied artwork without adding a supporting phrase. Keep enough contrast and clear space around the full identity.</a:t>
            </a:r>
          </a:p>
        </p:txBody>
      </p:sp>
    </p:spTree>
    <p:extLst>
      <p:ext uri="{BB962C8B-B14F-4D97-AF65-F5344CB8AC3E}">
        <p14:creationId xmlns:p14="http://schemas.microsoft.com/office/powerpoint/2010/main" val="164999343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220183-41CA-4DAE-B1D1-EE6A4B7B0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5800"/>
            <a:ext cx="304800" cy="552450"/>
          </a:xfrm>
          <a:custGeom xmlns:a="http://schemas.openxmlformats.org/drawingml/2006/main">
            <a:pathLst>
              <a:path w="304800" h="552450">
                <a:moveTo>
                  <a:pt x="0" y="0"/>
                </a:moveTo>
                <a:lnTo>
                  <a:pt x="171450" y="0"/>
                </a:lnTo>
                <a:lnTo>
                  <a:pt x="304800" y="276225"/>
                </a:lnTo>
                <a:lnTo>
                  <a:pt x="171450" y="552450"/>
                </a:lnTo>
                <a:lnTo>
                  <a:pt x="0" y="552450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961923-3CF5-4BFA-B34A-6DFE9A43B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8686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Logo Variations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26820F-BD95-4700-920D-F5DBE04BA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30B666-D98A-45EF-A3F6-122F5083E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685FB5-161A-4A38-AA74-019C072A1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3905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Choose the arrangement that fits the space. Keep the complete identity proportional and use the supplied files for horizontal, stacked, wordmark and icon formats.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FEB555-5499-4DB2-91BC-3DFF529AC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33725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Program extensions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C88CF1-7CCD-49D2-934B-5434B037C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95675"/>
            <a:ext cx="4000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Use the organization logo with a divider and a clearly identified program name. The template is a layout for future use; it does not establish a new program.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D9DFBB-D9FC-4863-A70A-8A5C8780A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76825"/>
            <a:ext cx="4000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Replace [Program name] only after the name and relationship are confirmed. Avoid separate, unrelated program logos.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545823-9088-4145-A45E-FFDA34082E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c4a08959d64f14"/>
          <a:stretch xmlns:a="http://schemas.openxmlformats.org/drawingml/2006/main"/>
        </p:blipFill>
        <p:spPr>
          <a:xfrm xmlns:a="http://schemas.openxmlformats.org/drawingml/2006/main">
            <a:off x="5324475" y="1552992"/>
            <a:ext cx="3714750" cy="1332667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C1BB84-4637-41E4-AD37-50EE49089A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9bc02d61604217"/>
          <a:stretch xmlns:a="http://schemas.openxmlformats.org/drawingml/2006/main"/>
        </p:blipFill>
        <p:spPr>
          <a:xfrm xmlns:a="http://schemas.openxmlformats.org/drawingml/2006/main">
            <a:off x="5430629" y="3248025"/>
            <a:ext cx="1635543" cy="1381125"/>
          </a:xfrm>
          <a:prstGeom xmlns:a="http://schemas.openxmlformats.org/drawingml/2006/main" prst="rect">
            <a:avLst/>
          </a:prstGeom>
        </p:spPr>
      </p:pic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0185E5-46D3-43C3-A034-D9394F961B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8a0dda014e4ebe"/>
          <a:stretch xmlns:a="http://schemas.openxmlformats.org/drawingml/2006/main"/>
        </p:blipFill>
        <p:spPr>
          <a:xfrm xmlns:a="http://schemas.openxmlformats.org/drawingml/2006/main">
            <a:off x="7334250" y="3297238"/>
            <a:ext cx="2000250" cy="577850"/>
          </a:xfrm>
          <a:prstGeom xmlns:a="http://schemas.openxmlformats.org/drawingml/2006/main" prst="rect">
            <a:avLst/>
          </a:prstGeom>
        </p:spPr>
      </p:pic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3C60A9-A718-41F3-A2B1-0776079061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e64f9042624c75"/>
          <a:stretch xmlns:a="http://schemas.openxmlformats.org/drawingml/2006/main"/>
        </p:blipFill>
        <p:spPr>
          <a:xfrm xmlns:a="http://schemas.openxmlformats.org/drawingml/2006/main">
            <a:off x="7849966" y="4000500"/>
            <a:ext cx="683068" cy="76200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CB70BC-3DE5-4B79-A0D5-B6D19FEC3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5029200"/>
            <a:ext cx="4229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DE1"/>
          </a:solidFill>
          <a:ln xmlns:a="http://schemas.openxmlformats.org/drawingml/2006/main" w="0">
            <a:noFill/>
          </a:ln>
        </p:spPr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0867EC-D65C-467D-97A8-9BE31CA484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dfccd0bf2c4430"/>
          <a:stretch xmlns:a="http://schemas.openxmlformats.org/drawingml/2006/main"/>
        </p:blipFill>
        <p:spPr>
          <a:xfrm xmlns:a="http://schemas.openxmlformats.org/drawingml/2006/main">
            <a:off x="5808345" y="5343525"/>
            <a:ext cx="2880360" cy="10287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7EE179-D085-4933-BBD8-6A81E5892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6562725"/>
            <a:ext cx="409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Editable program lockup template</a:t>
            </a:r>
          </a:p>
        </p:txBody>
      </p:sp>
    </p:spTree>
    <p:extLst>
      <p:ext uri="{BB962C8B-B14F-4D97-AF65-F5344CB8AC3E}">
        <p14:creationId xmlns:p14="http://schemas.microsoft.com/office/powerpoint/2010/main" val="182489055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2C0C79-D500-4DED-A76E-137D940CD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5800"/>
            <a:ext cx="304800" cy="552450"/>
          </a:xfrm>
          <a:custGeom xmlns:a="http://schemas.openxmlformats.org/drawingml/2006/main">
            <a:pathLst>
              <a:path w="304800" h="552450">
                <a:moveTo>
                  <a:pt x="0" y="0"/>
                </a:moveTo>
                <a:lnTo>
                  <a:pt x="171450" y="0"/>
                </a:lnTo>
                <a:lnTo>
                  <a:pt x="304800" y="276225"/>
                </a:lnTo>
                <a:lnTo>
                  <a:pt x="171450" y="552450"/>
                </a:lnTo>
                <a:lnTo>
                  <a:pt x="0" y="552450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80E5A8-E8CA-42BB-94D0-C9AF95FA9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8686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Logo Variations Continued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C03472-3C3F-42BB-B4B0-2D3746A0A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8686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Both words can be navy or white. The emblem keeps its established colors and geometry. The inverted emblem is a separate supplied option.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1F2695-C5C7-4FF8-B4A4-F371BFCCF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61BA68-0E62-454F-9E2B-F4933A1F4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F0C5AF-B68A-40A7-BB9F-0FD251CBE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404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Navy wording on light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4EF5AA-A570-42E1-96EA-526EE73D28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68b487ce5346b6"/>
          <a:stretch xmlns:a="http://schemas.openxmlformats.org/drawingml/2006/main"/>
        </p:blipFill>
        <p:spPr>
          <a:xfrm xmlns:a="http://schemas.openxmlformats.org/drawingml/2006/main">
            <a:off x="685800" y="2850505"/>
            <a:ext cx="4048125" cy="145226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C6A917-DC80-48DD-B8B2-9983B7845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3975" y="2333625"/>
            <a:ext cx="4238625" cy="2143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05FF7C-A2DF-4907-84CA-6E36ED00A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514600"/>
            <a:ext cx="382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White wording on navy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7651D4-1C21-40B2-BB5F-1FC4731A0D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33881c3faa46f4"/>
          <a:stretch xmlns:a="http://schemas.openxmlformats.org/drawingml/2006/main"/>
        </p:blipFill>
        <p:spPr>
          <a:xfrm xmlns:a="http://schemas.openxmlformats.org/drawingml/2006/main">
            <a:off x="5337532" y="2943456"/>
            <a:ext cx="3821987" cy="1371138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5B93E4-409E-40E5-9F3B-DD6C3159F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381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Inverted emblem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275084-FA2E-4878-A4A3-9152D452C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29225"/>
            <a:ext cx="4048125" cy="1438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5B0745-95E0-4640-AD22-02F03A7BED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66cea1793b4c94"/>
          <a:stretch xmlns:a="http://schemas.openxmlformats.org/drawingml/2006/main"/>
        </p:blipFill>
        <p:spPr>
          <a:xfrm xmlns:a="http://schemas.openxmlformats.org/drawingml/2006/main">
            <a:off x="857250" y="5315367"/>
            <a:ext cx="3714750" cy="1332667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C9429C-FBAD-4111-BE82-1656377A7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3975" y="4810125"/>
            <a:ext cx="423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Partner and special identities</a:t>
            </a:r>
          </a:p>
        </p:txBody>
      </p:sp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844F33-181C-4034-B551-EE326BB8DE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6e947105484d5d"/>
          <a:stretch xmlns:a="http://schemas.openxmlformats.org/drawingml/2006/main"/>
        </p:blipFill>
        <p:spPr>
          <a:xfrm xmlns:a="http://schemas.openxmlformats.org/drawingml/2006/main">
            <a:off x="5491163" y="5210175"/>
            <a:ext cx="3524250" cy="1057275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0463D2-11C1-44EB-B8B4-CDAF49E57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3975" y="6429375"/>
            <a:ext cx="4238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Keep partner marks separate. Confirm permission, relative size and each organization’s role before use.</a:t>
            </a:r>
          </a:p>
        </p:txBody>
      </p:sp>
    </p:spTree>
    <p:extLst>
      <p:ext uri="{BB962C8B-B14F-4D97-AF65-F5344CB8AC3E}">
        <p14:creationId xmlns:p14="http://schemas.microsoft.com/office/powerpoint/2010/main" val="205677744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444B207-18FF-430A-BC46-932835FF5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5800"/>
            <a:ext cx="304800" cy="552450"/>
          </a:xfrm>
          <a:custGeom xmlns:a="http://schemas.openxmlformats.org/drawingml/2006/main">
            <a:pathLst>
              <a:path w="304800" h="552450">
                <a:moveTo>
                  <a:pt x="0" y="0"/>
                </a:moveTo>
                <a:lnTo>
                  <a:pt x="171450" y="0"/>
                </a:lnTo>
                <a:lnTo>
                  <a:pt x="304800" y="276225"/>
                </a:lnTo>
                <a:lnTo>
                  <a:pt x="171450" y="552450"/>
                </a:lnTo>
                <a:lnTo>
                  <a:pt x="0" y="552450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FF611A-0E55-41F2-9063-73E6B8905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8686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Logo Usage 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08D5CD-E6E7-47CF-82B1-9DF31FAE8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8686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Preserve the artwork, its spacing and its contrast. The examples below are deliberately incorrect. The supplied emblem gradients are part of the original design.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A002C9-E6CA-465B-8250-A75DCAD1D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98AD54-5003-45F5-A807-E67D1941F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BF6F96-9DEC-4926-B65E-B0E2622B5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90775"/>
            <a:ext cx="2752725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FF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19B39C-8A7D-4212-9E7B-785761D3D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43840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7B5A1A"/>
                </a:solidFill>
                <a:latin typeface="Arial"/>
                <a:ea typeface="Arial"/>
                <a:cs typeface="Arial"/>
              </a:rPr>
              <a:t>×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392E82-6B3A-4DE7-8C0D-50AACDC668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335dfd317146dd"/>
          <a:srcRect xmlns:a="http://schemas.openxmlformats.org/drawingml/2006/main" l="0" t="23388" r="0" b="2338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400175" y="2771775"/>
            <a:ext cx="1524000" cy="904875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FE9BDF-A04F-45FB-9E2E-8F43160BF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4010025"/>
            <a:ext cx="24669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Do not stretch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91DE74-9831-4CA8-9F6E-B26A79B5A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2390775"/>
            <a:ext cx="2752725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FF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9C69DA-7855-44F3-80A2-A9E10248E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243840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7B5A1A"/>
                </a:solidFill>
                <a:latin typeface="Arial"/>
                <a:ea typeface="Arial"/>
                <a:cs typeface="Arial"/>
              </a:rPr>
              <a:t>×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043926-6AA0-4CEB-9357-41DDA80CD9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cf3f42c8e641e8"/>
          <a:stretch xmlns:a="http://schemas.openxmlformats.org/drawingml/2006/main"/>
        </p:blipFill>
        <p:spPr>
          <a:xfrm xmlns:a="http://schemas.openxmlformats.org/drawingml/2006/main" rot="1500000">
            <a:off x="4591157" y="2763026"/>
            <a:ext cx="895135" cy="998573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28B3F2-CAB0-4E91-B74A-46BD4C95B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4010025"/>
            <a:ext cx="24669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Do not rotate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5EC877-B782-45EB-9AB0-5C83C4927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390775"/>
            <a:ext cx="2752725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FF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C743F5-0705-46AA-B38C-8A5E6F6E4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43840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7B5A1A"/>
                </a:solidFill>
                <a:latin typeface="Arial"/>
                <a:ea typeface="Arial"/>
                <a:cs typeface="Arial"/>
              </a:rPr>
              <a:t>×</a:t>
            </a:r>
          </a:p>
        </p:txBody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2E6A2D-98E7-4F2C-A6EF-5B1EE56081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f558a83bbb49f3">
            <a:extLst>
              <a:ext uri="{96DAC541-7B7A-43D3-8B79-37D633B846F1}">
                <asvg:svgBlip xmlns:asvg="http://schemas.microsoft.com/office/drawing/2016/SVG/main" r:embed="R91efc3b9084c44e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553325" y="2762250"/>
            <a:ext cx="895350" cy="1000125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0F5DAE-0D21-466A-89C8-13600170D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53225" y="4010025"/>
            <a:ext cx="24669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Do not recolor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6A9EE8-1AB8-4736-97DB-054C9A25A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38675"/>
            <a:ext cx="2752725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FF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6453DD-C3E4-4640-BE31-34CF78FF7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68630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7B5A1A"/>
                </a:solidFill>
                <a:latin typeface="Arial"/>
                <a:ea typeface="Arial"/>
                <a:cs typeface="Arial"/>
              </a:rPr>
              <a:t>×</a:t>
            </a:r>
          </a:p>
        </p:txBody>
      </p:sp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FF3A6C-3B1A-4A92-8E3E-3F408D8C0F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7d2b35387d440a"/>
          <a:stretch xmlns:a="http://schemas.openxmlformats.org/drawingml/2006/main"/>
        </p:blipFill>
        <p:spPr>
          <a:xfrm xmlns:a="http://schemas.openxmlformats.org/drawingml/2006/main">
            <a:off x="1686032" y="5077601"/>
            <a:ext cx="895135" cy="998573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D81E74-B09B-480E-B78B-E75B60B14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5038725"/>
            <a:ext cx="9144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57150">
            <a:solidFill>
              <a:srgbClr val="7B5A1A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65AEF5-836C-4A57-B7F8-7B4A584C3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6257925"/>
            <a:ext cx="24669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Do not add effects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C2BA50-CBC3-42D5-9C2D-A96585739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4638675"/>
            <a:ext cx="2752725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FF0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577276-E610-4BBC-80CA-48574E8F2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468630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7B5A1A"/>
                </a:solidFill>
                <a:latin typeface="Arial"/>
                <a:ea typeface="Arial"/>
                <a:cs typeface="Arial"/>
              </a:rPr>
              <a:t>×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8351E29-9979-479D-B5CB-1956A7B59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8575" y="4905375"/>
            <a:ext cx="2371725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</p:sp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AAEC260-1FC1-488B-9001-8BE8BCA89A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b5088b23da48b3"/>
          <a:stretch xmlns:a="http://schemas.openxmlformats.org/drawingml/2006/main"/>
        </p:blipFill>
        <p:spPr>
          <a:xfrm xmlns:a="http://schemas.openxmlformats.org/drawingml/2006/main">
            <a:off x="3914775" y="5059734"/>
            <a:ext cx="2219325" cy="796183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A328D7D-E008-4C8D-A215-24CCA2E08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6257925"/>
            <a:ext cx="24669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Avoid poor contrast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F1ABCB7-D319-45C0-B912-8414E582A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38675"/>
            <a:ext cx="2752725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FF0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006AB44-3792-4AE2-966B-473A9F0A3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68630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7B5A1A"/>
                </a:solidFill>
                <a:latin typeface="Arial"/>
                <a:ea typeface="Arial"/>
                <a:cs typeface="Arial"/>
              </a:rPr>
              <a:t>×</a:t>
            </a:r>
          </a:p>
        </p:txBody>
      </p:sp>
      <p:pic>
        <p:nvPic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50112AB-35D4-426F-A9AE-C560C969F9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85d787f92a4c89"/>
          <a:stretch xmlns:a="http://schemas.openxmlformats.org/drawingml/2006/main"/>
        </p:blipFill>
        <p:spPr>
          <a:xfrm xmlns:a="http://schemas.openxmlformats.org/drawingml/2006/main">
            <a:off x="6853970" y="4953000"/>
            <a:ext cx="2275010" cy="657225"/>
          </a:xfrm>
          <a:prstGeom xmlns:a="http://schemas.openxmlformats.org/drawingml/2006/main" prst="rect">
            <a:avLst/>
          </a:prstGeom>
        </p:spPr>
      </p:pic>
      <p:pic>
        <p:nvPic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1A3CD1C-2C2C-4E52-8B0E-788CB7A003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61c3ec8bdb48fa"/>
          <a:stretch xmlns:a="http://schemas.openxmlformats.org/drawingml/2006/main"/>
        </p:blipFill>
        <p:spPr>
          <a:xfrm xmlns:a="http://schemas.openxmlformats.org/drawingml/2006/main">
            <a:off x="7753407" y="5592297"/>
            <a:ext cx="476136" cy="531156"/>
          </a:xfrm>
          <a:prstGeom xmlns:a="http://schemas.openxmlformats.org/drawingml/2006/main" prst="rect">
            <a:avLst/>
          </a:prstGeom>
        </p:spPr>
      </p:pic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0D75B04-53CD-40E5-AB50-CC948C892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53225" y="6257925"/>
            <a:ext cx="24669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Do not rearrange</a:t>
            </a:r>
          </a:p>
        </p:txBody>
      </p:sp>
    </p:spTree>
    <p:extLst>
      <p:ext uri="{BB962C8B-B14F-4D97-AF65-F5344CB8AC3E}">
        <p14:creationId xmlns:p14="http://schemas.microsoft.com/office/powerpoint/2010/main" val="195398035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818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8009CE-7C99-4517-A165-C5D5CC4B4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Brand Guidelines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08B8E4-E5B5-47BB-824E-397E04B8A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8667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Color Palette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1C1FDD-4BA1-42D9-8628-F83A07C78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857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Navy provides a stable foundation. White and warm ivory give the work room to breathe. Gold adds emphasis where it helps people find the next piece of information.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A83C69-7A75-4999-8C0D-6D0DFD439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4381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Primary colors</a:t>
            </a:r>
          </a:p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Supporting colors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BF12E4-DF33-4369-8555-BE96B52F2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3484" y="3267075"/>
            <a:ext cx="5174916" cy="4505325"/>
          </a:xfrm>
          <a:custGeom xmlns:a="http://schemas.openxmlformats.org/drawingml/2006/main">
            <a:pathLst>
              <a:path w="5174916" h="4505325">
                <a:moveTo>
                  <a:pt x="1404938" y="0"/>
                </a:moveTo>
                <a:lnTo>
                  <a:pt x="4214813" y="0"/>
                </a:lnTo>
                <a:lnTo>
                  <a:pt x="5174916" y="1662948"/>
                </a:lnTo>
                <a:lnTo>
                  <a:pt x="5174916" y="3203898"/>
                </a:lnTo>
                <a:lnTo>
                  <a:pt x="4423537" y="4505325"/>
                </a:lnTo>
                <a:lnTo>
                  <a:pt x="1196213" y="4505325"/>
                </a:lnTo>
                <a:lnTo>
                  <a:pt x="0" y="2433423"/>
                </a:lnTo>
                <a:close/>
              </a:path>
            </a:pathLst>
          </a:custGeom>
          <a:solidFill xmlns:a="http://schemas.openxmlformats.org/drawingml/2006/main">
            <a:srgbClr val="7B5A1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192A0B-ECA1-457C-90AF-F94ED1F81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476625"/>
            <a:ext cx="5295900" cy="4295775"/>
          </a:xfrm>
          <a:custGeom xmlns:a="http://schemas.openxmlformats.org/drawingml/2006/main">
            <a:pathLst>
              <a:path w="5295900" h="4295775">
                <a:moveTo>
                  <a:pt x="1404938" y="0"/>
                </a:moveTo>
                <a:lnTo>
                  <a:pt x="4214813" y="0"/>
                </a:lnTo>
                <a:lnTo>
                  <a:pt x="5295900" y="1872498"/>
                </a:lnTo>
                <a:lnTo>
                  <a:pt x="5295900" y="2994348"/>
                </a:lnTo>
                <a:lnTo>
                  <a:pt x="4544521" y="4295775"/>
                </a:lnTo>
                <a:lnTo>
                  <a:pt x="1075229" y="4295775"/>
                </a:lnTo>
                <a:lnTo>
                  <a:pt x="0" y="2433423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01B012-E536-4D9D-86BE-CC71FD813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4905375"/>
            <a:ext cx="32385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8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AAB9BE-66AF-40BB-B4D1-5A9D836DE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FDD16E-04C3-484E-A941-BE35F860B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23986548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FCC479-B519-4AE6-BF89-0419D96BC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5800"/>
            <a:ext cx="304800" cy="552450"/>
          </a:xfrm>
          <a:custGeom xmlns:a="http://schemas.openxmlformats.org/drawingml/2006/main">
            <a:pathLst>
              <a:path w="304800" h="552450">
                <a:moveTo>
                  <a:pt x="0" y="0"/>
                </a:moveTo>
                <a:lnTo>
                  <a:pt x="171450" y="0"/>
                </a:lnTo>
                <a:lnTo>
                  <a:pt x="304800" y="276225"/>
                </a:lnTo>
                <a:lnTo>
                  <a:pt x="171450" y="552450"/>
                </a:lnTo>
                <a:lnTo>
                  <a:pt x="0" y="552450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350D56-52D6-420E-884B-138D3763F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8686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Primary Colors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FA3E6A-ABA3-4532-97E6-B98E8393A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CCA9A7-092A-4AED-BD2C-09E015F1A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BECCD1-576B-4964-8047-6FD16ABA9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57325"/>
            <a:ext cx="3905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Build most layouts from these three colors. Navy anchors the system; white and warm ivory create clear, generous surfaces.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52E8B3-A42E-4529-B5E3-60572321D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Navy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D58869-05EC-497E-A51D-3C0995630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9950"/>
            <a:ext cx="3905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Use for main text, structural elements and dark sections. It gives white, antique gold and chevron gold details strong contrast.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7CD1E5-70CC-46F1-BB03-C4EC64600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57725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White &amp; warm ivory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BDEE07-4635-4039-B693-65AA466BE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9675"/>
            <a:ext cx="3905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Use white for a clean reading surface and warm ivory when a softer background supports the content.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74CBF9-38DC-4C0C-9AEB-7DD0085A7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1563108"/>
            <a:ext cx="3143250" cy="2722134"/>
          </a:xfrm>
          <a:custGeom xmlns:a="http://schemas.openxmlformats.org/drawingml/2006/main">
            <a:pathLst>
              <a:path w="3143250" h="2722134">
                <a:moveTo>
                  <a:pt x="785813" y="0"/>
                </a:moveTo>
                <a:lnTo>
                  <a:pt x="2357438" y="0"/>
                </a:lnTo>
                <a:lnTo>
                  <a:pt x="3143250" y="1361067"/>
                </a:lnTo>
                <a:lnTo>
                  <a:pt x="2357438" y="2722134"/>
                </a:lnTo>
                <a:lnTo>
                  <a:pt x="785813" y="2722134"/>
                </a:lnTo>
                <a:lnTo>
                  <a:pt x="0" y="1361067"/>
                </a:lnTo>
                <a:close/>
              </a:path>
            </a:pathLst>
          </a:cu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05594D-562B-4CED-B93C-061428FE9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628900"/>
            <a:ext cx="1828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ctr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ctr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ctr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ctr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ctr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ctr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ctr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ctr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ctr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NAVY</a:t>
            </a:r>
          </a:p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#08182C</a:t>
            </a:r>
          </a:p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RGB 8 · 24 · 44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F91F28-3F7C-49E1-894F-81AC080FC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4543425"/>
            <a:ext cx="2095500" cy="1814756"/>
          </a:xfrm>
          <a:custGeom xmlns:a="http://schemas.openxmlformats.org/drawingml/2006/main">
            <a:pathLst>
              <a:path w="2095500" h="1814756">
                <a:moveTo>
                  <a:pt x="523875" y="0"/>
                </a:moveTo>
                <a:lnTo>
                  <a:pt x="1571625" y="0"/>
                </a:lnTo>
                <a:lnTo>
                  <a:pt x="2095500" y="907378"/>
                </a:lnTo>
                <a:lnTo>
                  <a:pt x="1571625" y="1814756"/>
                </a:lnTo>
                <a:lnTo>
                  <a:pt x="523875" y="1814756"/>
                </a:lnTo>
                <a:lnTo>
                  <a:pt x="0" y="907378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8DDE1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4DD5D9-A81B-42D6-958F-F2720E561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5105400"/>
            <a:ext cx="16764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WHITE</a:t>
            </a:r>
          </a:p>
          <a:p xmlns:a="http://schemas.openxmlformats.org/drawingml/2006/main">
            <a: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#FFFFFF</a:t>
            </a:r>
          </a:p>
          <a:p xmlns:a="http://schemas.openxmlformats.org/drawingml/2006/main">
            <a: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RGB 255 · 255 · 255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5CACBA-0B1A-4650-A476-A7944774A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4543425"/>
            <a:ext cx="2095500" cy="1814756"/>
          </a:xfrm>
          <a:custGeom xmlns:a="http://schemas.openxmlformats.org/drawingml/2006/main">
            <a:pathLst>
              <a:path w="2095500" h="1814756">
                <a:moveTo>
                  <a:pt x="523875" y="0"/>
                </a:moveTo>
                <a:lnTo>
                  <a:pt x="1571625" y="0"/>
                </a:lnTo>
                <a:lnTo>
                  <a:pt x="2095500" y="907378"/>
                </a:lnTo>
                <a:lnTo>
                  <a:pt x="1571625" y="1814756"/>
                </a:lnTo>
                <a:lnTo>
                  <a:pt x="523875" y="1814756"/>
                </a:lnTo>
                <a:lnTo>
                  <a:pt x="0" y="907378"/>
                </a:lnTo>
                <a:close/>
              </a:path>
            </a:pathLst>
          </a:custGeom>
          <a:solidFill xmlns:a="http://schemas.openxmlformats.org/drawingml/2006/main">
            <a:srgbClr val="F7F3E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754F57-AFDB-4D8B-9D73-3BBF02963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6175" y="5105400"/>
            <a:ext cx="16764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WARM IVORY</a:t>
            </a:r>
          </a:p>
          <a:p xmlns:a="http://schemas.openxmlformats.org/drawingml/2006/main">
            <a: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#F7F3EA</a:t>
            </a:r>
          </a:p>
          <a:p xmlns:a="http://schemas.openxmlformats.org/drawingml/2006/main">
            <a:pPr algn="ctr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RGB 247 · 243 · 234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8AAF37-B251-47F4-95A8-875FBBABC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724650"/>
            <a:ext cx="8686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Screen values are shown. No Pantone match is approved; request a color-managed print proof for the actual material.</a:t>
            </a:r>
          </a:p>
        </p:txBody>
      </p:sp>
    </p:spTree>
    <p:extLst>
      <p:ext uri="{BB962C8B-B14F-4D97-AF65-F5344CB8AC3E}">
        <p14:creationId xmlns:p14="http://schemas.microsoft.com/office/powerpoint/2010/main" val="142025851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433F40-1C18-4590-9944-DC9856C8E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5800"/>
            <a:ext cx="304800" cy="552450"/>
          </a:xfrm>
          <a:custGeom xmlns:a="http://schemas.openxmlformats.org/drawingml/2006/main">
            <a:pathLst>
              <a:path w="304800" h="552450">
                <a:moveTo>
                  <a:pt x="0" y="0"/>
                </a:moveTo>
                <a:lnTo>
                  <a:pt x="171450" y="0"/>
                </a:lnTo>
                <a:lnTo>
                  <a:pt x="304800" y="276225"/>
                </a:lnTo>
                <a:lnTo>
                  <a:pt x="171450" y="552450"/>
                </a:lnTo>
                <a:lnTo>
                  <a:pt x="0" y="552450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E673A0-BBDE-4E84-AA6D-1E986CA47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8686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Supporting Colors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04B1D9-3C10-435E-9855-132080689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D6846B-1A90-42EF-A346-D4D19229C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E38752-5D08-43E3-AAE2-29D226B7A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57325"/>
            <a:ext cx="388620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Use gold sparingly to guide attention. Choose the shade for its role and contrast, rather than using one gold for every purpose.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EF4F34-50CB-4722-8E5A-FFA7408A7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3924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Three golds, distinct roles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3BEF16-96AE-441D-AAC8-E7A161594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14700"/>
            <a:ext cx="39243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Antique gold: accent rules and fills.</a:t>
            </a:r>
          </a:p>
          <a:p xmlns:a="http://schemas.openxmlformats.org/drawingml/2006/main">
            <a: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Chevron gold: emphasis on navy.</a:t>
            </a:r>
          </a:p>
          <a:p xmlns:a="http://schemas.openxmlformats.org/drawingml/2006/main">
            <a: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Deep gold: small accent text on light surfaces.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8DC3BD-5DB6-4513-B360-D1C6F0155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62525"/>
            <a:ext cx="38862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The quieter neutrals support text, dividers and surfaces. They are utility colors, not alternate logo colors.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971D20-743C-4F3E-B719-CB00C8ABB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34100"/>
            <a:ext cx="38957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5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7B5A1A"/>
                </a:solidFill>
                <a:latin typeface="Arial"/>
                <a:ea typeface="Arial"/>
                <a:cs typeface="Arial"/>
              </a:rPr>
              <a:t>Antique gold on ivory fails text contrast. Use deep gold for small accent text on light backgrounds.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93C637-99ED-4191-AE45-A360463E4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240" y="1476375"/>
            <a:ext cx="2089719" cy="1809750"/>
          </a:xfrm>
          <a:custGeom xmlns:a="http://schemas.openxmlformats.org/drawingml/2006/main">
            <a:pathLst>
              <a:path w="2089719" h="1809750">
                <a:moveTo>
                  <a:pt x="522430" y="0"/>
                </a:moveTo>
                <a:lnTo>
                  <a:pt x="1567289" y="0"/>
                </a:lnTo>
                <a:lnTo>
                  <a:pt x="2089719" y="904875"/>
                </a:lnTo>
                <a:lnTo>
                  <a:pt x="1567289" y="1809750"/>
                </a:lnTo>
                <a:lnTo>
                  <a:pt x="522430" y="1809750"/>
                </a:lnTo>
                <a:lnTo>
                  <a:pt x="0" y="904875"/>
                </a:lnTo>
                <a:close/>
              </a:path>
            </a:pathLst>
          </a:custGeom>
          <a:solidFill xmlns:a="http://schemas.openxmlformats.org/drawingml/2006/main">
            <a:srgbClr val="B08A3C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D420DF-8E00-49EF-B093-D32DBBE6C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2095500"/>
            <a:ext cx="152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ANTIQUE GOLD</a:t>
            </a:r>
          </a:p>
          <a:p xmlns:a="http://schemas.openxmlformats.org/drawingml/2006/main">
            <a: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#B08A3C</a:t>
            </a:r>
          </a:p>
          <a:p xmlns:a="http://schemas.openxmlformats.org/drawingml/2006/main">
            <a: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RGB 176 · 138 · 60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E09435-3485-4AE7-BA3E-1F58B1BAF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2365" y="1476375"/>
            <a:ext cx="2089719" cy="1809750"/>
          </a:xfrm>
          <a:custGeom xmlns:a="http://schemas.openxmlformats.org/drawingml/2006/main">
            <a:pathLst>
              <a:path w="2089719" h="1809750">
                <a:moveTo>
                  <a:pt x="522430" y="0"/>
                </a:moveTo>
                <a:lnTo>
                  <a:pt x="1567289" y="0"/>
                </a:lnTo>
                <a:lnTo>
                  <a:pt x="2089719" y="904875"/>
                </a:lnTo>
                <a:lnTo>
                  <a:pt x="1567289" y="1809750"/>
                </a:lnTo>
                <a:lnTo>
                  <a:pt x="522430" y="1809750"/>
                </a:lnTo>
                <a:lnTo>
                  <a:pt x="0" y="904875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A5A17C-E6EF-44E1-AEC3-79C39931F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2095500"/>
            <a:ext cx="152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CHEVRON GOLD</a:t>
            </a:r>
          </a:p>
          <a:p xmlns:a="http://schemas.openxmlformats.org/drawingml/2006/main">
            <a: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#E7B751</a:t>
            </a:r>
          </a:p>
          <a:p xmlns:a="http://schemas.openxmlformats.org/drawingml/2006/main">
            <a: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RGB 231 · 183 · 81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55A4E2-EA55-40E9-BD75-BC7DF571E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240" y="3286125"/>
            <a:ext cx="2089719" cy="1809750"/>
          </a:xfrm>
          <a:custGeom xmlns:a="http://schemas.openxmlformats.org/drawingml/2006/main">
            <a:pathLst>
              <a:path w="2089719" h="1809750">
                <a:moveTo>
                  <a:pt x="522430" y="0"/>
                </a:moveTo>
                <a:lnTo>
                  <a:pt x="1567289" y="0"/>
                </a:lnTo>
                <a:lnTo>
                  <a:pt x="2089719" y="904875"/>
                </a:lnTo>
                <a:lnTo>
                  <a:pt x="1567289" y="1809750"/>
                </a:lnTo>
                <a:lnTo>
                  <a:pt x="522430" y="1809750"/>
                </a:lnTo>
                <a:lnTo>
                  <a:pt x="0" y="904875"/>
                </a:lnTo>
                <a:close/>
              </a:path>
            </a:pathLst>
          </a:custGeom>
          <a:solidFill xmlns:a="http://schemas.openxmlformats.org/drawingml/2006/main">
            <a:srgbClr val="7B5A1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9A7354-C814-4166-9BD9-A12DFA700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3905250"/>
            <a:ext cx="152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DEEP GOLD</a:t>
            </a:r>
          </a:p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#7B5A1A</a:t>
            </a:r>
          </a:p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RGB 123 · 90 · 26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D31338-DE1F-427F-9C29-08A346EEC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2365" y="3286125"/>
            <a:ext cx="2089719" cy="1809750"/>
          </a:xfrm>
          <a:custGeom xmlns:a="http://schemas.openxmlformats.org/drawingml/2006/main">
            <a:pathLst>
              <a:path w="2089719" h="1809750">
                <a:moveTo>
                  <a:pt x="522430" y="0"/>
                </a:moveTo>
                <a:lnTo>
                  <a:pt x="1567289" y="0"/>
                </a:lnTo>
                <a:lnTo>
                  <a:pt x="2089719" y="904875"/>
                </a:lnTo>
                <a:lnTo>
                  <a:pt x="1567289" y="1809750"/>
                </a:lnTo>
                <a:lnTo>
                  <a:pt x="522430" y="1809750"/>
                </a:lnTo>
                <a:lnTo>
                  <a:pt x="0" y="904875"/>
                </a:lnTo>
                <a:close/>
              </a:path>
            </a:pathLst>
          </a:custGeom>
          <a:solidFill xmlns:a="http://schemas.openxmlformats.org/drawingml/2006/main">
            <a:srgbClr val="52617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0280C2-59B1-423A-947F-282FE8B2C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3905250"/>
            <a:ext cx="152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MUTED TEXT</a:t>
            </a:r>
          </a:p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#526173</a:t>
            </a:r>
          </a:p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RGB 82 · 97 · 115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0D36BD-4DBD-45C3-80AA-4BBC4D1C1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240" y="5095875"/>
            <a:ext cx="2089719" cy="1809750"/>
          </a:xfrm>
          <a:custGeom xmlns:a="http://schemas.openxmlformats.org/drawingml/2006/main">
            <a:pathLst>
              <a:path w="2089719" h="1809750">
                <a:moveTo>
                  <a:pt x="522430" y="0"/>
                </a:moveTo>
                <a:lnTo>
                  <a:pt x="1567289" y="0"/>
                </a:lnTo>
                <a:lnTo>
                  <a:pt x="2089719" y="904875"/>
                </a:lnTo>
                <a:lnTo>
                  <a:pt x="1567289" y="1809750"/>
                </a:lnTo>
                <a:lnTo>
                  <a:pt x="522430" y="1809750"/>
                </a:lnTo>
                <a:lnTo>
                  <a:pt x="0" y="904875"/>
                </a:lnTo>
                <a:close/>
              </a:path>
            </a:pathLst>
          </a:custGeom>
          <a:solidFill xmlns:a="http://schemas.openxmlformats.org/drawingml/2006/main">
            <a:srgbClr val="D8DDE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0C1910-7F21-4B23-89B6-97460A296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5715000"/>
            <a:ext cx="152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LIGHT RULE</a:t>
            </a:r>
          </a:p>
          <a:p xmlns:a="http://schemas.openxmlformats.org/drawingml/2006/main">
            <a: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#D8DDE1</a:t>
            </a:r>
          </a:p>
          <a:p xmlns:a="http://schemas.openxmlformats.org/drawingml/2006/main">
            <a: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RGB 216 · 221 · 225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03D1A8-C38F-441A-ACC8-0EEE5988C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2365" y="5095875"/>
            <a:ext cx="2089719" cy="1809750"/>
          </a:xfrm>
          <a:custGeom xmlns:a="http://schemas.openxmlformats.org/drawingml/2006/main">
            <a:pathLst>
              <a:path w="2089719" h="1809750">
                <a:moveTo>
                  <a:pt x="522430" y="0"/>
                </a:moveTo>
                <a:lnTo>
                  <a:pt x="1567289" y="0"/>
                </a:lnTo>
                <a:lnTo>
                  <a:pt x="2089719" y="904875"/>
                </a:lnTo>
                <a:lnTo>
                  <a:pt x="1567289" y="1809750"/>
                </a:lnTo>
                <a:lnTo>
                  <a:pt x="522430" y="1809750"/>
                </a:lnTo>
                <a:lnTo>
                  <a:pt x="0" y="904875"/>
                </a:lnTo>
                <a:close/>
              </a:path>
            </a:pathLst>
          </a:custGeom>
          <a:solidFill xmlns:a="http://schemas.openxmlformats.org/drawingml/2006/main">
            <a:srgbClr val="EDEFF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197A4B-2225-419F-9737-E30A6B41A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5715000"/>
            <a:ext cx="152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PALE SURFACE</a:t>
            </a:r>
          </a:p>
          <a:p xmlns:a="http://schemas.openxmlformats.org/drawingml/2006/main">
            <a: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#EDEFF0</a:t>
            </a:r>
          </a:p>
          <a:p xmlns:a="http://schemas.openxmlformats.org/drawingml/2006/main">
            <a:pPr algn="ctr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RGB 237 · 239 · 240</a:t>
            </a:r>
          </a:p>
        </p:txBody>
      </p:sp>
    </p:spTree>
    <p:extLst>
      <p:ext uri="{BB962C8B-B14F-4D97-AF65-F5344CB8AC3E}">
        <p14:creationId xmlns:p14="http://schemas.microsoft.com/office/powerpoint/2010/main" val="135653545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818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D28BD1-25F0-422D-8382-54994535C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Brand Guidelines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9F6EDD-88EE-4E0A-91C2-80EB7BB7D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8667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Typography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F93AF2-03E4-44E7-95B9-00D49C0D6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857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Our type system is direct and easy to follow. Consistent weight, size and spacing keep the message organized and the person reading it in focus.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850C5F-70D0-481D-949C-4D1412017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4381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Brand fonts</a:t>
            </a:r>
          </a:p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Hierarchy and fallback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36B752-580E-4550-B6AA-9AF2788EB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3484" y="3267075"/>
            <a:ext cx="5174916" cy="4505325"/>
          </a:xfrm>
          <a:custGeom xmlns:a="http://schemas.openxmlformats.org/drawingml/2006/main">
            <a:pathLst>
              <a:path w="5174916" h="4505325">
                <a:moveTo>
                  <a:pt x="1404938" y="0"/>
                </a:moveTo>
                <a:lnTo>
                  <a:pt x="4214813" y="0"/>
                </a:lnTo>
                <a:lnTo>
                  <a:pt x="5174916" y="1662948"/>
                </a:lnTo>
                <a:lnTo>
                  <a:pt x="5174916" y="3203898"/>
                </a:lnTo>
                <a:lnTo>
                  <a:pt x="4423537" y="4505325"/>
                </a:lnTo>
                <a:lnTo>
                  <a:pt x="1196213" y="4505325"/>
                </a:lnTo>
                <a:lnTo>
                  <a:pt x="0" y="2433423"/>
                </a:lnTo>
                <a:close/>
              </a:path>
            </a:pathLst>
          </a:custGeom>
          <a:solidFill xmlns:a="http://schemas.openxmlformats.org/drawingml/2006/main">
            <a:srgbClr val="7B5A1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300A77-3E73-4FD7-BCB3-B460A296F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476625"/>
            <a:ext cx="5295900" cy="4295775"/>
          </a:xfrm>
          <a:custGeom xmlns:a="http://schemas.openxmlformats.org/drawingml/2006/main">
            <a:pathLst>
              <a:path w="5295900" h="4295775">
                <a:moveTo>
                  <a:pt x="1404938" y="0"/>
                </a:moveTo>
                <a:lnTo>
                  <a:pt x="4214813" y="0"/>
                </a:lnTo>
                <a:lnTo>
                  <a:pt x="5295900" y="1872498"/>
                </a:lnTo>
                <a:lnTo>
                  <a:pt x="5295900" y="2994348"/>
                </a:lnTo>
                <a:lnTo>
                  <a:pt x="4544521" y="4295775"/>
                </a:lnTo>
                <a:lnTo>
                  <a:pt x="1075229" y="4295775"/>
                </a:lnTo>
                <a:lnTo>
                  <a:pt x="0" y="2433423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B16AD8-640B-4519-A492-A684B0205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4905375"/>
            <a:ext cx="32385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8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E1FFFD-E22E-41B7-B9D3-A31E4E531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70E80D-F8BF-43C4-B7F3-77FA18D10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77501115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0942D3-94F9-4E33-B23A-D26C3D57D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5800"/>
            <a:ext cx="304800" cy="552450"/>
          </a:xfrm>
          <a:custGeom xmlns:a="http://schemas.openxmlformats.org/drawingml/2006/main">
            <a:pathLst>
              <a:path w="304800" h="552450">
                <a:moveTo>
                  <a:pt x="0" y="0"/>
                </a:moveTo>
                <a:lnTo>
                  <a:pt x="171450" y="0"/>
                </a:lnTo>
                <a:lnTo>
                  <a:pt x="304800" y="276225"/>
                </a:lnTo>
                <a:lnTo>
                  <a:pt x="171450" y="552450"/>
                </a:lnTo>
                <a:lnTo>
                  <a:pt x="0" y="552450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E97924-4190-4142-A070-F63A3AB85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8686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Our Fonts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EC7810-BD53-415D-8C7D-C1C2BFFAC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2632FA-85F1-429A-A71D-2D52DFB2C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5FF688-4D4F-4909-A421-4D2627B92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76375"/>
            <a:ext cx="3714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Avenir Next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E01801-5593-4F9A-ACF3-1322090E5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28825"/>
            <a:ext cx="37147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The primary family is Avenir Next. Use Demi Bold or Bold for headlines, Demi Bold for subheadings, and Regular for body copy. Use italic sparingly for quotes or emphasis.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7B0994-F4C3-4166-BAB0-FB36145E9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67175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Reliable fallback: Arial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772595-2E32-45AF-BE88-C0838EFAF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91050"/>
            <a:ext cx="3714750" cy="1419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Use Arial when Avenir Next is unavailable. This editable guide and presentation template use Arial to keep exchange reliable. Preserve the outlined logo artwork.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B71F6D-4A1E-4B4D-BB67-E89AF6535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371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Font files are not included. Use a licensed local installation and recheck wrapping after substitution.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BCB917-8202-47F4-9184-D57796C954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665be88ac14446">
            <a:extLst>
              <a:ext uri="{96DAC541-7B7A-43D3-8B79-37D633B846F1}">
                <asvg:svgBlip xmlns:asvg="http://schemas.microsoft.com/office/drawing/2016/SVG/main" r:embed="R392c08e89f9b452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4914900" y="1569720"/>
            <a:ext cx="4457700" cy="505206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CDFD09-5175-463B-A9D1-7061510FD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6858000"/>
            <a:ext cx="4457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Avenir Next specimens above are outlined to preserve the typeface.</a:t>
            </a:r>
          </a:p>
        </p:txBody>
      </p:sp>
    </p:spTree>
    <p:extLst>
      <p:ext uri="{BB962C8B-B14F-4D97-AF65-F5344CB8AC3E}">
        <p14:creationId xmlns:p14="http://schemas.microsoft.com/office/powerpoint/2010/main" val="48439469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818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1D8A40-B507-4D83-BABB-EF8C75CEC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Brand Guidelines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9BBFF8-4D93-4E74-B423-2ADDAAEA6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8667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Graphic Elements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10796A-0A98-4B9A-8AC7-864822BC2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857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Simple geometry connects our materials without competing with the message. Use regular hexagons, aligned accent edges and subtle pattern around the unchanged logo.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DCED53-212C-448C-B706-28907BBB3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4381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hexagon</a:t>
            </a:r>
          </a:p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Background texture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CA70D5-CA03-4904-9446-1A461550B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3484" y="3267075"/>
            <a:ext cx="5174916" cy="4505325"/>
          </a:xfrm>
          <a:custGeom xmlns:a="http://schemas.openxmlformats.org/drawingml/2006/main">
            <a:pathLst>
              <a:path w="5174916" h="4505325">
                <a:moveTo>
                  <a:pt x="1404938" y="0"/>
                </a:moveTo>
                <a:lnTo>
                  <a:pt x="4214813" y="0"/>
                </a:lnTo>
                <a:lnTo>
                  <a:pt x="5174916" y="1662948"/>
                </a:lnTo>
                <a:lnTo>
                  <a:pt x="5174916" y="3203898"/>
                </a:lnTo>
                <a:lnTo>
                  <a:pt x="4423537" y="4505325"/>
                </a:lnTo>
                <a:lnTo>
                  <a:pt x="1196213" y="4505325"/>
                </a:lnTo>
                <a:lnTo>
                  <a:pt x="0" y="2433423"/>
                </a:lnTo>
                <a:close/>
              </a:path>
            </a:pathLst>
          </a:custGeom>
          <a:solidFill xmlns:a="http://schemas.openxmlformats.org/drawingml/2006/main">
            <a:srgbClr val="7B5A1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CE8241-05CB-4AA9-8300-5169A8D1B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476625"/>
            <a:ext cx="5295900" cy="4295775"/>
          </a:xfrm>
          <a:custGeom xmlns:a="http://schemas.openxmlformats.org/drawingml/2006/main">
            <a:pathLst>
              <a:path w="5295900" h="4295775">
                <a:moveTo>
                  <a:pt x="1404938" y="0"/>
                </a:moveTo>
                <a:lnTo>
                  <a:pt x="4214813" y="0"/>
                </a:lnTo>
                <a:lnTo>
                  <a:pt x="5295900" y="1872498"/>
                </a:lnTo>
                <a:lnTo>
                  <a:pt x="5295900" y="2994348"/>
                </a:lnTo>
                <a:lnTo>
                  <a:pt x="4544521" y="4295775"/>
                </a:lnTo>
                <a:lnTo>
                  <a:pt x="1075229" y="4295775"/>
                </a:lnTo>
                <a:lnTo>
                  <a:pt x="0" y="2433423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2D7CCC-B236-4B5C-801B-E68B2BF3A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4905375"/>
            <a:ext cx="32385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8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80A92C-6CF7-45F3-AFDF-6A01CC83A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974BD3-B238-42A5-A7D0-F76913652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42202811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64F5DF-5F39-4AF7-BA22-A8ED7BBA7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5800"/>
            <a:ext cx="304800" cy="552450"/>
          </a:xfrm>
          <a:custGeom xmlns:a="http://schemas.openxmlformats.org/drawingml/2006/main">
            <a:pathLst>
              <a:path w="304800" h="552450">
                <a:moveTo>
                  <a:pt x="0" y="0"/>
                </a:moveTo>
                <a:lnTo>
                  <a:pt x="171450" y="0"/>
                </a:lnTo>
                <a:lnTo>
                  <a:pt x="304800" y="276225"/>
                </a:lnTo>
                <a:lnTo>
                  <a:pt x="171450" y="552450"/>
                </a:lnTo>
                <a:lnTo>
                  <a:pt x="0" y="552450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4E9CF0-951C-474C-B3F0-BCD5C6A1B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8686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The Hexagon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4452C8-3FBD-4516-9EB7-A23D200FE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8686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The hexagon frames a short fact, an image or a point of emphasis. It echoes the emblem while keeping page content distinct from the logo. Use 60-degree diagonals, equal top/right accent widths and restrained shadows. Leave a generous safe area inside.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866F3E-6072-4BBA-8625-8E01882C3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AD4BC9-BD20-41CC-A449-1F494ABDC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2A9958-4924-4634-BDCF-AB32CDDD5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381" y="3790950"/>
            <a:ext cx="1759764" cy="1524000"/>
          </a:xfrm>
          <a:custGeom xmlns:a="http://schemas.openxmlformats.org/drawingml/2006/main">
            <a:pathLst>
              <a:path w="1759764" h="1524000">
                <a:moveTo>
                  <a:pt x="439941" y="0"/>
                </a:moveTo>
                <a:lnTo>
                  <a:pt x="1319823" y="0"/>
                </a:lnTo>
                <a:lnTo>
                  <a:pt x="1759764" y="762000"/>
                </a:lnTo>
                <a:lnTo>
                  <a:pt x="1319823" y="1524000"/>
                </a:lnTo>
                <a:lnTo>
                  <a:pt x="439941" y="1524000"/>
                </a:lnTo>
                <a:lnTo>
                  <a:pt x="0" y="762000"/>
                </a:lnTo>
                <a:close/>
              </a:path>
            </a:pathLst>
          </a:cu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93B38B-5B12-4677-9E18-595580146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6231" y="2838450"/>
            <a:ext cx="1759764" cy="1524000"/>
          </a:xfrm>
          <a:custGeom xmlns:a="http://schemas.openxmlformats.org/drawingml/2006/main">
            <a:pathLst>
              <a:path w="1759764" h="1524000">
                <a:moveTo>
                  <a:pt x="439941" y="0"/>
                </a:moveTo>
                <a:lnTo>
                  <a:pt x="1319823" y="0"/>
                </a:lnTo>
                <a:lnTo>
                  <a:pt x="1759764" y="762000"/>
                </a:lnTo>
                <a:lnTo>
                  <a:pt x="1319823" y="1524000"/>
                </a:lnTo>
                <a:lnTo>
                  <a:pt x="439941" y="1524000"/>
                </a:lnTo>
                <a:lnTo>
                  <a:pt x="0" y="76200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08182C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056157-06A8-4987-806B-E76FC485D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4081" y="3790950"/>
            <a:ext cx="1759764" cy="1524000"/>
          </a:xfrm>
          <a:custGeom xmlns:a="http://schemas.openxmlformats.org/drawingml/2006/main">
            <a:pathLst>
              <a:path w="1759764" h="1524000">
                <a:moveTo>
                  <a:pt x="439941" y="0"/>
                </a:moveTo>
                <a:lnTo>
                  <a:pt x="1319823" y="0"/>
                </a:lnTo>
                <a:lnTo>
                  <a:pt x="1759764" y="762000"/>
                </a:lnTo>
                <a:lnTo>
                  <a:pt x="1319823" y="1524000"/>
                </a:lnTo>
                <a:lnTo>
                  <a:pt x="439941" y="1524000"/>
                </a:lnTo>
                <a:lnTo>
                  <a:pt x="0" y="762000"/>
                </a:lnTo>
                <a:close/>
              </a:path>
            </a:pathLst>
          </a:cu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CB16CB-D817-4003-8376-9ED6ADBCA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286250"/>
            <a:ext cx="12668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practical</a:t>
            </a:r>
          </a:p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next step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F79B9A-9DCC-4C60-BDD2-867339E46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1931" y="2838450"/>
            <a:ext cx="1759764" cy="1524000"/>
          </a:xfrm>
          <a:custGeom xmlns:a="http://schemas.openxmlformats.org/drawingml/2006/main">
            <a:pathLst>
              <a:path w="1759764" h="1524000">
                <a:moveTo>
                  <a:pt x="439941" y="0"/>
                </a:moveTo>
                <a:lnTo>
                  <a:pt x="1319823" y="0"/>
                </a:lnTo>
                <a:lnTo>
                  <a:pt x="1759764" y="762000"/>
                </a:lnTo>
                <a:lnTo>
                  <a:pt x="1319823" y="1524000"/>
                </a:lnTo>
                <a:lnTo>
                  <a:pt x="439941" y="1524000"/>
                </a:lnTo>
                <a:lnTo>
                  <a:pt x="0" y="762000"/>
                </a:lnTo>
                <a:close/>
              </a:path>
            </a:pathLst>
          </a:cu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153B9C-19D7-4AA7-BC38-27361B9EF8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525ca682ee4231"/>
          <a:srcRect xmlns:a="http://schemas.openxmlformats.org/drawingml/2006/main" l="11486" t="0" r="1148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01931" y="2838450"/>
            <a:ext cx="1759764" cy="1524000"/>
          </a:xfrm>
          <a:prstGeom xmlns:a="http://schemas.openxmlformats.org/drawingml/2006/main" prst="hexagon">
            <a:avLst>
              <a:gd name="adj" fmla="val 28868"/>
            </a:avLst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83E878-06B0-415A-A49F-E9C665898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3775" y="3714750"/>
            <a:ext cx="1759764" cy="1524000"/>
          </a:xfrm>
          <a:custGeom xmlns:a="http://schemas.openxmlformats.org/drawingml/2006/main">
            <a:pathLst>
              <a:path w="1759764" h="1524000">
                <a:moveTo>
                  <a:pt x="439941" y="0"/>
                </a:moveTo>
                <a:lnTo>
                  <a:pt x="1319823" y="0"/>
                </a:lnTo>
                <a:lnTo>
                  <a:pt x="1759764" y="762000"/>
                </a:lnTo>
                <a:lnTo>
                  <a:pt x="1319823" y="1524000"/>
                </a:lnTo>
                <a:lnTo>
                  <a:pt x="439941" y="1524000"/>
                </a:lnTo>
                <a:lnTo>
                  <a:pt x="0" y="762000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538F82-FEA6-4B20-B18A-1436E403D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9781" y="3790950"/>
            <a:ext cx="1759764" cy="1524000"/>
          </a:xfrm>
          <a:custGeom xmlns:a="http://schemas.openxmlformats.org/drawingml/2006/main">
            <a:pathLst>
              <a:path w="1759764" h="1524000">
                <a:moveTo>
                  <a:pt x="439941" y="0"/>
                </a:moveTo>
                <a:lnTo>
                  <a:pt x="1319823" y="0"/>
                </a:lnTo>
                <a:lnTo>
                  <a:pt x="1759764" y="762000"/>
                </a:lnTo>
                <a:lnTo>
                  <a:pt x="1319823" y="1524000"/>
                </a:lnTo>
                <a:lnTo>
                  <a:pt x="439941" y="1524000"/>
                </a:lnTo>
                <a:lnTo>
                  <a:pt x="0" y="762000"/>
                </a:lnTo>
                <a:close/>
              </a:path>
            </a:pathLst>
          </a:cu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FD55B6-559A-4B9C-9B35-5D0DB76EF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43550"/>
            <a:ext cx="17621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Solid brand</a:t>
            </a:r>
          </a:p>
          <a:p xmlns:a="http://schemas.openxmlformats.org/drawingml/2006/main">
            <a: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color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A60473-7305-4ABE-AEE7-6E10CDA9C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4591050"/>
            <a:ext cx="17621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Simple</a:t>
            </a:r>
          </a:p>
          <a:p xmlns:a="http://schemas.openxmlformats.org/drawingml/2006/main">
            <a: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outline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1B3B14-ECE1-457F-87B6-3DD16601C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5543550"/>
            <a:ext cx="17621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Short</a:t>
            </a:r>
          </a:p>
          <a:p xmlns:a="http://schemas.openxmlformats.org/drawingml/2006/main">
            <a: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information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9BBE24-F340-4386-9555-375F56B3C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591050"/>
            <a:ext cx="17621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Image</a:t>
            </a:r>
          </a:p>
          <a:p xmlns:a="http://schemas.openxmlformats.org/drawingml/2006/main">
            <a: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crop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C0F645-0B3B-438E-9518-3BCDD46C4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5543550"/>
            <a:ext cx="17621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Chevron-led</a:t>
            </a:r>
          </a:p>
          <a:p xmlns:a="http://schemas.openxmlformats.org/drawingml/2006/main">
            <a:pPr algn="ctr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direction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108FA6-BA5A-4078-A1DB-753A6A912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8686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Use separate graphic shapes. Never crop, dismantle or add decorative effects to the emblem itself.</a:t>
            </a:r>
          </a:p>
        </p:txBody>
      </p:sp>
    </p:spTree>
    <p:extLst>
      <p:ext uri="{BB962C8B-B14F-4D97-AF65-F5344CB8AC3E}">
        <p14:creationId xmlns:p14="http://schemas.microsoft.com/office/powerpoint/2010/main" val="156216388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4FB76E-B8A9-486A-BD27-C5DD2132D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5800"/>
            <a:ext cx="304800" cy="552450"/>
          </a:xfrm>
          <a:custGeom xmlns:a="http://schemas.openxmlformats.org/drawingml/2006/main">
            <a:pathLst>
              <a:path w="304800" h="552450">
                <a:moveTo>
                  <a:pt x="0" y="0"/>
                </a:moveTo>
                <a:lnTo>
                  <a:pt x="171450" y="0"/>
                </a:lnTo>
                <a:lnTo>
                  <a:pt x="304800" y="276225"/>
                </a:lnTo>
                <a:lnTo>
                  <a:pt x="171450" y="552450"/>
                </a:lnTo>
                <a:lnTo>
                  <a:pt x="0" y="552450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C09AE4-8DB3-474C-9417-A5ED2F09A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8686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Background Texture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025719-ED44-4FDF-9F19-E923B90F8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8686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Use a restrained tonal pattern to add depth to a large field. Keep it quiet, use one pattern at a time and keep small text on a clear surface. Never apply texture inside the logo.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F2A7D6-911D-4248-88F5-215B08C57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8AC99E-C287-4128-B11A-964AFED9A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A1BA66-8611-4D82-BCC5-2D39A1F57B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b733bbac3b49d5">
            <a:extLst>
              <a:ext uri="{96DAC541-7B7A-43D3-8B79-37D633B846F1}">
                <asvg:svgBlip xmlns:asvg="http://schemas.microsoft.com/office/drawing/2016/SVG/main" r:embed="Rd607a1afc75b490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59046" y="2476500"/>
            <a:ext cx="1236133" cy="695325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953709-2DF3-4F29-A330-82D7D5B6B0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d84dad7ca24cd7">
            <a:extLst>
              <a:ext uri="{96DAC541-7B7A-43D3-8B79-37D633B846F1}">
                <asvg:svgBlip xmlns:asvg="http://schemas.microsoft.com/office/drawing/2016/SVG/main" r:embed="Ra8697cf45618478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59046" y="3295650"/>
            <a:ext cx="1236133" cy="695325"/>
          </a:xfrm>
          <a:prstGeom xmlns:a="http://schemas.openxmlformats.org/drawingml/2006/main" prst="rect">
            <a:avLst/>
          </a:prstGeom>
        </p:spPr>
      </p:pic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532871-275B-46B6-A079-45ABDFBE42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fdfa2e328c4d27">
            <a:extLst>
              <a:ext uri="{96DAC541-7B7A-43D3-8B79-37D633B846F1}">
                <asvg:svgBlip xmlns:asvg="http://schemas.microsoft.com/office/drawing/2016/SVG/main" r:embed="R867f5a1646eb4ab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59046" y="4114800"/>
            <a:ext cx="1236133" cy="695325"/>
          </a:xfrm>
          <a:prstGeom xmlns:a="http://schemas.openxmlformats.org/drawingml/2006/main" prst="rect">
            <a:avLst/>
          </a:prstGeom>
        </p:spPr>
      </p:pic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26E743-5105-4076-86D7-B2A2455771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0d6a8820474538">
            <a:extLst>
              <a:ext uri="{96DAC541-7B7A-43D3-8B79-37D633B846F1}">
                <asvg:svgBlip xmlns:asvg="http://schemas.microsoft.com/office/drawing/2016/SVG/main" r:embed="Rdde41956bbb34c4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59046" y="4933950"/>
            <a:ext cx="1236133" cy="695325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EFFF05-8352-420D-84E4-1F64605F87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55691408a54910">
            <a:extLst>
              <a:ext uri="{96DAC541-7B7A-43D3-8B79-37D633B846F1}">
                <asvg:svgBlip xmlns:asvg="http://schemas.microsoft.com/office/drawing/2016/SVG/main" r:embed="R354bd21fb76f417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759046" y="5753100"/>
            <a:ext cx="1236133" cy="6953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883AE3-77B6-4976-A6B9-405D0397D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4371975" cy="3971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9B375F-0382-46BD-A185-156A6945169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50710387f64d1e">
            <a:extLst>
              <a:ext uri="{96DAC541-7B7A-43D3-8B79-37D633B846F1}">
                <asvg:svgBlip xmlns:asvg="http://schemas.microsoft.com/office/drawing/2016/SVG/main" r:embed="Rbf84fc9dab62488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85800" y="3232845"/>
            <a:ext cx="4371975" cy="2459236"/>
          </a:xfrm>
          <a:prstGeom xmlns:a="http://schemas.openxmlformats.org/drawingml/2006/main" prst="rect">
            <a:avLst/>
          </a:prstGeom>
        </p:spPr>
      </p:pic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E71CEC-7620-4067-B76A-4F8E51902C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9fb4fa0e2549b7"/>
          <a:stretch xmlns:a="http://schemas.openxmlformats.org/drawingml/2006/main"/>
        </p:blipFill>
        <p:spPr>
          <a:xfrm xmlns:a="http://schemas.openxmlformats.org/drawingml/2006/main">
            <a:off x="1545557" y="3143250"/>
            <a:ext cx="2661987" cy="2247900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CBE417-C022-4458-BB44-B0D544FE9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619750"/>
            <a:ext cx="34956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ctr"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ctr"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ctr"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ctr"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ctr"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ctr"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ctr"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ctr"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ctr"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Subtle texture.</a:t>
            </a:r>
          </a:p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Clear identity.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07D6F7-351B-43F9-A851-76FD96B16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762750"/>
            <a:ext cx="86868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Included as reusable PNG backgrounds. Decorative texture can be subtle; essential content must still meet the contrast guidance on page 25.</a:t>
            </a:r>
          </a:p>
        </p:txBody>
      </p:sp>
    </p:spTree>
    <p:extLst>
      <p:ext uri="{BB962C8B-B14F-4D97-AF65-F5344CB8AC3E}">
        <p14:creationId xmlns:p14="http://schemas.microsoft.com/office/powerpoint/2010/main" val="105566565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818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3B54BE-8257-41BD-8EB3-AFF051A9C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Brand Guidelines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263F2A-FE1F-490D-B14D-B4DABEB66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8667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Photography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EEFF4A-28EF-46CE-B38F-94142E626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857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Show people doing meaningful work in the context in which it happens. Choose images that respect participants, reveal the process and describe a real moment accurately.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3CE20F-D080-45BF-87C5-39BA5410F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4381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Photo guidelines</a:t>
            </a:r>
          </a:p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Licensed photo examples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6CB913-8F90-4C9B-BEC4-77CA0271D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3484" y="3267075"/>
            <a:ext cx="5174916" cy="4505325"/>
          </a:xfrm>
          <a:custGeom xmlns:a="http://schemas.openxmlformats.org/drawingml/2006/main">
            <a:pathLst>
              <a:path w="5174916" h="4505325">
                <a:moveTo>
                  <a:pt x="1404938" y="0"/>
                </a:moveTo>
                <a:lnTo>
                  <a:pt x="4214813" y="0"/>
                </a:lnTo>
                <a:lnTo>
                  <a:pt x="5174916" y="1662948"/>
                </a:lnTo>
                <a:lnTo>
                  <a:pt x="5174916" y="3203898"/>
                </a:lnTo>
                <a:lnTo>
                  <a:pt x="4423537" y="4505325"/>
                </a:lnTo>
                <a:lnTo>
                  <a:pt x="1196213" y="4505325"/>
                </a:lnTo>
                <a:lnTo>
                  <a:pt x="0" y="2433423"/>
                </a:lnTo>
                <a:close/>
              </a:path>
            </a:pathLst>
          </a:custGeom>
          <a:solidFill xmlns:a="http://schemas.openxmlformats.org/drawingml/2006/main">
            <a:srgbClr val="7B5A1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B29F46-B283-4FDD-AA98-BEA1BB7BC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476625"/>
            <a:ext cx="5295900" cy="4295775"/>
          </a:xfrm>
          <a:custGeom xmlns:a="http://schemas.openxmlformats.org/drawingml/2006/main">
            <a:pathLst>
              <a:path w="5295900" h="4295775">
                <a:moveTo>
                  <a:pt x="1404938" y="0"/>
                </a:moveTo>
                <a:lnTo>
                  <a:pt x="4214813" y="0"/>
                </a:lnTo>
                <a:lnTo>
                  <a:pt x="5295900" y="1872498"/>
                </a:lnTo>
                <a:lnTo>
                  <a:pt x="5295900" y="2994348"/>
                </a:lnTo>
                <a:lnTo>
                  <a:pt x="4544521" y="4295775"/>
                </a:lnTo>
                <a:lnTo>
                  <a:pt x="1075229" y="4295775"/>
                </a:lnTo>
                <a:lnTo>
                  <a:pt x="0" y="2433423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0CDDA7-5DFF-4CCD-907C-647ABC34F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4905375"/>
            <a:ext cx="32385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8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8C133C-3300-4EF7-82A1-F33CAC51F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B45ECD-5673-4500-8E2D-4124BA334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94871403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721A90B-B95A-484B-B8F1-3A672E701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5800"/>
            <a:ext cx="304800" cy="552450"/>
          </a:xfrm>
          <a:custGeom xmlns:a="http://schemas.openxmlformats.org/drawingml/2006/main">
            <a:pathLst>
              <a:path w="304800" h="552450">
                <a:moveTo>
                  <a:pt x="0" y="0"/>
                </a:moveTo>
                <a:lnTo>
                  <a:pt x="171450" y="0"/>
                </a:lnTo>
                <a:lnTo>
                  <a:pt x="304800" y="276225"/>
                </a:lnTo>
                <a:lnTo>
                  <a:pt x="171450" y="552450"/>
                </a:lnTo>
                <a:lnTo>
                  <a:pt x="0" y="552450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C071D5-26FD-4803-A6D3-819669878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8686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Photo Guidelines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89F503-9F86-448A-A92D-AA7D52514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26B2D6-CE63-464F-BFAE-A861C45EE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E24D6D-CAC7-4560-915E-75E4E95D8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76375"/>
            <a:ext cx="3952875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Show collaboration, making, listening and testing. Prefer natural light, useful context and people actively shaping the work.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249B59-DFC1-467D-826F-AC4DE898F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43225"/>
            <a:ext cx="3952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Choose and prepare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1C0576-622B-4374-84C6-A1E7998DA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05175"/>
            <a:ext cx="3952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Choose an unused library image and record its placement. Confirm its license and intended use. For organization photos, verify permissions and captions. Preserve skin tones and context.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AD4603-E279-452A-922B-608CDB096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62525"/>
            <a:ext cx="3952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Use stock honestly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20921F-BA22-4EF5-A9F6-8FF741774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24475"/>
            <a:ext cx="3952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Use licensed stock to illustrate themes. Never describe these people as our participants or imply their endorsement. Add useful alt text and retain the source record.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3AB8C8-25C2-4D6A-80B2-B2D4BA71CD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5fa67fe1074757"/>
          <a:srcRect xmlns:a="http://schemas.openxmlformats.org/drawingml/2006/main" l="0" t="1147" r="0" b="114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95875" y="1485900"/>
            <a:ext cx="2076450" cy="13525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B87CD7-E3BB-4EC2-BB98-4CA15ECAE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2905125"/>
            <a:ext cx="2076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Collaboration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987A10-3FA1-4305-8C3B-536F50A06A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7307eb027a4dcb"/>
          <a:srcRect xmlns:a="http://schemas.openxmlformats.org/drawingml/2006/main" l="0" t="28287" r="0" b="2828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96150" y="1485900"/>
            <a:ext cx="2076450" cy="135255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2A3CBD-5FDA-4CDF-B4BB-3E7B3E9DC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905125"/>
            <a:ext cx="2076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Hands-on work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3054F8-F977-4359-9EF6-942393D110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0fa34be94347e3"/>
          <a:srcRect xmlns:a="http://schemas.openxmlformats.org/drawingml/2006/main" l="0" t="1147" r="0" b="114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95875" y="3209925"/>
            <a:ext cx="2076450" cy="135255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1CA075-D095-4579-A70D-CF3D94C5D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4629150"/>
            <a:ext cx="2076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Listening</a:t>
            </a:r>
          </a:p>
        </p:txBody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0D3E86-2098-43A1-8CF6-A44A4EF9C0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fd4f16e5b347bb"/>
          <a:srcRect xmlns:a="http://schemas.openxmlformats.org/drawingml/2006/main" l="0" t="28287" r="0" b="2828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96150" y="3209925"/>
            <a:ext cx="2076450" cy="1352550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CFB324-1DAA-4860-89A8-608135C37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4629150"/>
            <a:ext cx="2076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Making</a:t>
            </a:r>
          </a:p>
        </p:txBody>
      </p:sp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EE508A-A285-4C2E-AF99-CA1F934B84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a9e84302104fe9"/>
          <a:srcRect xmlns:a="http://schemas.openxmlformats.org/drawingml/2006/main" l="0" t="1147" r="0" b="114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95875" y="4933950"/>
            <a:ext cx="2076450" cy="13525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A33BA2-084E-4601-8FFF-B9B76EA50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6353175"/>
            <a:ext cx="2076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Community action</a:t>
            </a:r>
          </a:p>
        </p:txBody>
      </p:sp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C28B26-4D6C-483C-80BD-AAF2F98E21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4503f60de842e8"/>
          <a:srcRect xmlns:a="http://schemas.openxmlformats.org/drawingml/2006/main" l="0" t="1147" r="0" b="114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96150" y="4933950"/>
            <a:ext cx="2076450" cy="135255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93485F-0B3C-47FA-85FF-39879F62E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6353175"/>
            <a:ext cx="2076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Shared ideas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8EFDF4-E6C6-4335-9EA1-8440BEF30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6600825"/>
            <a:ext cx="4276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863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863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863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863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863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863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863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863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863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863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30 licensed photos. Each content placement uses a different image. Full photographer credits and licenses are in the photo library and slide notes.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63E585-D877-49E9-8C01-53E9EE83A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924675"/>
            <a:ext cx="4191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7B5A1A"/>
                </a:solidFill>
                <a:latin typeface="Arial"/>
                <a:ea typeface="Arial"/>
                <a:cs typeface="Arial"/>
                <a:hlinkClick xmlns:r="http://schemas.openxmlformats.org/officeDocument/2006/relationships" r:id="R109cc23daea74cc9"/>
              </a:rPr>
              <a:t>Photo library, source links &amp; placement register</a:t>
            </a:r>
          </a:p>
        </p:txBody>
      </p:sp>
    </p:spTree>
    <p:extLst>
      <p:ext uri="{BB962C8B-B14F-4D97-AF65-F5344CB8AC3E}">
        <p14:creationId xmlns:p14="http://schemas.microsoft.com/office/powerpoint/2010/main" val="124453273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818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C76113-31A3-4579-A2F3-340DA5FBB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Brand Guidelines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5A59E4-A975-4CA1-A677-4C35C7B56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8667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Accessibility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55FF22-077A-4023-B11F-2D24CDE8B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857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Make accessibility part of writing, design and production. People should be able to find, understand and use the final format they receive.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1C603D-4913-41AD-8CD0-C48C0C99E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4381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Layout and typography</a:t>
            </a:r>
          </a:p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Color contrast</a:t>
            </a:r>
          </a:p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Media and document access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92A0DB-CEA6-4F03-BABA-F5A612E18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3484" y="3267075"/>
            <a:ext cx="5174916" cy="4505325"/>
          </a:xfrm>
          <a:custGeom xmlns:a="http://schemas.openxmlformats.org/drawingml/2006/main">
            <a:pathLst>
              <a:path w="5174916" h="4505325">
                <a:moveTo>
                  <a:pt x="1404938" y="0"/>
                </a:moveTo>
                <a:lnTo>
                  <a:pt x="4214813" y="0"/>
                </a:lnTo>
                <a:lnTo>
                  <a:pt x="5174916" y="1662948"/>
                </a:lnTo>
                <a:lnTo>
                  <a:pt x="5174916" y="3203898"/>
                </a:lnTo>
                <a:lnTo>
                  <a:pt x="4423537" y="4505325"/>
                </a:lnTo>
                <a:lnTo>
                  <a:pt x="1196213" y="4505325"/>
                </a:lnTo>
                <a:lnTo>
                  <a:pt x="0" y="2433423"/>
                </a:lnTo>
                <a:close/>
              </a:path>
            </a:pathLst>
          </a:custGeom>
          <a:solidFill xmlns:a="http://schemas.openxmlformats.org/drawingml/2006/main">
            <a:srgbClr val="7B5A1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CBC9F5-B935-414A-9A63-29E95A877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476625"/>
            <a:ext cx="5295900" cy="4295775"/>
          </a:xfrm>
          <a:custGeom xmlns:a="http://schemas.openxmlformats.org/drawingml/2006/main">
            <a:pathLst>
              <a:path w="5295900" h="4295775">
                <a:moveTo>
                  <a:pt x="1404938" y="0"/>
                </a:moveTo>
                <a:lnTo>
                  <a:pt x="4214813" y="0"/>
                </a:lnTo>
                <a:lnTo>
                  <a:pt x="5295900" y="1872498"/>
                </a:lnTo>
                <a:lnTo>
                  <a:pt x="5295900" y="2994348"/>
                </a:lnTo>
                <a:lnTo>
                  <a:pt x="4544521" y="4295775"/>
                </a:lnTo>
                <a:lnTo>
                  <a:pt x="1075229" y="4295775"/>
                </a:lnTo>
                <a:lnTo>
                  <a:pt x="0" y="2433423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4125E1-16D4-4B24-8C53-DB4CB5103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4905375"/>
            <a:ext cx="32385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8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554D19-44AD-484A-9D2A-A3FB538F9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586CE6-E271-4DEA-A1D1-1CDABA5FC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82196713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EBFB2C22-2A10-4FDE-980B-16F3EFDF1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5800"/>
            <a:ext cx="304800" cy="552450"/>
          </a:xfrm>
          <a:custGeom xmlns:a="http://schemas.openxmlformats.org/drawingml/2006/main">
            <a:pathLst>
              <a:path w="304800" h="552450">
                <a:moveTo>
                  <a:pt x="0" y="0"/>
                </a:moveTo>
                <a:lnTo>
                  <a:pt x="171450" y="0"/>
                </a:lnTo>
                <a:lnTo>
                  <a:pt x="304800" y="276225"/>
                </a:lnTo>
                <a:lnTo>
                  <a:pt x="171450" y="552450"/>
                </a:lnTo>
                <a:lnTo>
                  <a:pt x="0" y="552450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818679-1EB9-4E2F-9995-517227D2E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8686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Accessibility Guidelines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B48DB7-D02E-4FD5-AC83-96594C4FE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9FC483-B3BC-4F56-8DF9-8A420E21C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496126-C1CC-4842-B082-36C7E8179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8686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Use WCAG 2.2 AA as the digital design target. These practices do not by themselves certify ADA or WCAG compliance.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1DF79B-CAA0-4DA9-BE75-5DFA08C01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Layout &amp; typography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7CF49B-D41C-4E03-A504-860088014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14600"/>
            <a:ext cx="3619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Use clear heading order and logical reading sequence. Keep information selectable. Start print body copy at 11–12 pt and web body at 16 px, then test readability.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2F680A-F043-41F4-B3DA-E3081D051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76700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Color &amp; media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D988D6-0911-4E7E-AA02-99478FE25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38650"/>
            <a:ext cx="3619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Normal text needs 4.5:1 contrast; large text needs 3:1 (18 pt regular or 14 pt bold). Pair color with labels. Meaningful interface cues and graphics generally need 3:1.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A04BB8-C2D0-480D-9FAD-09D049DCB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48375"/>
            <a:ext cx="3619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Add alt text and captions. Check keyboard access, document tags and reading order in the final format.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5B79FA-F7BB-4383-B46D-894895D6C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2095500"/>
            <a:ext cx="466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NORMAL TEXT · 4.5:1 OR GREATER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5C658E-EF14-4349-97F8-F876D6EF5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2495550"/>
            <a:ext cx="13716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E6E362-D996-4F03-A5FE-A883692CC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075" y="2581275"/>
            <a:ext cx="1181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ctr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ctr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ctr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ctr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ctr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ctr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ctr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ctr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ctr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Aa Bb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9853B7-BA11-43D6-97D3-2DA335923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067050"/>
            <a:ext cx="1371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Navy / white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F82934-7757-42BB-BE6B-65A43EA6E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400425"/>
            <a:ext cx="1371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17.84:1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D3E382-3881-4C1D-88B4-F74CD10FC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495550"/>
            <a:ext cx="13716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A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73DA68-6E73-4703-807F-42E378BDE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581275"/>
            <a:ext cx="1181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Aa Bb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B7F1DE-C88C-4251-BA1B-C3D965556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067050"/>
            <a:ext cx="1371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Navy / ivory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FA368D-0CFF-4C0D-A710-908EBE35B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400425"/>
            <a:ext cx="1371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16.11:1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9CF727-CB57-4804-A2E1-FCB9CF850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495550"/>
            <a:ext cx="13716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57FE50-E301-48D7-AFC1-4B3BF99D2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581275"/>
            <a:ext cx="1181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Aa Bb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61E7D1-1B0D-43D9-8221-F8C320846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067050"/>
            <a:ext cx="1371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Navy / gold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753A0C-C57B-4B3A-8A22-47940D98F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400425"/>
            <a:ext cx="1371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9.59:1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ACF1BB0-9D92-4F4E-8733-094943EC7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781425"/>
            <a:ext cx="466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LARGE TEXT ONLY · 3:1 OR GREATER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DB4EFA0-DC82-494F-B1C2-A2A9B3ED5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4171950"/>
            <a:ext cx="20955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875D382-71AA-44FD-A82D-37DD59A01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075" y="4257675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1">
                <a:solidFill>
                  <a:srgbClr val="B08A3C"/>
                </a:solidFill>
                <a:latin typeface="Arial"/>
                <a:ea typeface="Arial"/>
                <a:cs typeface="Arial"/>
              </a:defRPr>
            </a:defPPr>
            <a:lvl1pPr algn="ctr">
              <a:defRPr sz="1800" b="1">
                <a:solidFill>
                  <a:srgbClr val="B08A3C"/>
                </a:solidFill>
                <a:latin typeface="Arial"/>
                <a:ea typeface="Arial"/>
                <a:cs typeface="Arial"/>
              </a:defRPr>
            </a:lvl1pPr>
            <a:lvl2pPr algn="ctr">
              <a:defRPr sz="1800" b="1">
                <a:solidFill>
                  <a:srgbClr val="B08A3C"/>
                </a:solidFill>
                <a:latin typeface="Arial"/>
                <a:ea typeface="Arial"/>
                <a:cs typeface="Arial"/>
              </a:defRPr>
            </a:lvl2pPr>
            <a:lvl3pPr algn="ctr">
              <a:defRPr sz="1800" b="1">
                <a:solidFill>
                  <a:srgbClr val="B08A3C"/>
                </a:solidFill>
                <a:latin typeface="Arial"/>
                <a:ea typeface="Arial"/>
                <a:cs typeface="Arial"/>
              </a:defRPr>
            </a:lvl3pPr>
            <a:lvl4pPr algn="ctr">
              <a:defRPr sz="1800" b="1">
                <a:solidFill>
                  <a:srgbClr val="B08A3C"/>
                </a:solidFill>
                <a:latin typeface="Arial"/>
                <a:ea typeface="Arial"/>
                <a:cs typeface="Arial"/>
              </a:defRPr>
            </a:lvl4pPr>
            <a:lvl5pPr algn="ctr">
              <a:defRPr sz="1800" b="1">
                <a:solidFill>
                  <a:srgbClr val="B08A3C"/>
                </a:solidFill>
                <a:latin typeface="Arial"/>
                <a:ea typeface="Arial"/>
                <a:cs typeface="Arial"/>
              </a:defRPr>
            </a:lvl5pPr>
            <a:lvl6pPr algn="ctr">
              <a:defRPr sz="1800" b="1">
                <a:solidFill>
                  <a:srgbClr val="B08A3C"/>
                </a:solidFill>
                <a:latin typeface="Arial"/>
                <a:ea typeface="Arial"/>
                <a:cs typeface="Arial"/>
              </a:defRPr>
            </a:lvl6pPr>
            <a:lvl7pPr algn="ctr">
              <a:defRPr sz="1800" b="1">
                <a:solidFill>
                  <a:srgbClr val="B08A3C"/>
                </a:solidFill>
                <a:latin typeface="Arial"/>
                <a:ea typeface="Arial"/>
                <a:cs typeface="Arial"/>
              </a:defRPr>
            </a:lvl7pPr>
            <a:lvl8pPr algn="ctr">
              <a:defRPr sz="1800" b="1">
                <a:solidFill>
                  <a:srgbClr val="B08A3C"/>
                </a:solidFill>
                <a:latin typeface="Arial"/>
                <a:ea typeface="Arial"/>
                <a:cs typeface="Arial"/>
              </a:defRPr>
            </a:lvl8pPr>
            <a:lvl9pPr algn="ctr">
              <a:defRPr sz="1800" b="1">
                <a:solidFill>
                  <a:srgbClr val="B08A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00" b="1">
                <a:solidFill>
                  <a:srgbClr val="B08A3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08A3C"/>
                </a:solidFill>
                <a:latin typeface="Arial"/>
                <a:ea typeface="Arial"/>
                <a:cs typeface="Arial"/>
              </a:rPr>
              <a:t>Aa Bb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4C9553A-5A66-4F15-9AB0-17EA81904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4743450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Antique gold / white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1AAEF9A-24A2-48D1-AD4A-67E50C51A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5076825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3.21:1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46A802C-E414-4E4A-88D6-8B0246AF0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9475" y="4171950"/>
            <a:ext cx="20955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9B6BD3A-4EC7-49F8-B355-90B1C6BED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4725" y="4257675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ctr">
              <a:defRPr sz="18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ctr">
              <a:defRPr sz="18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ctr">
              <a:defRPr sz="18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ctr">
              <a:defRPr sz="18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ctr">
              <a:defRPr sz="18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ctr">
              <a:defRPr sz="18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ctr">
              <a:defRPr sz="18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ctr">
              <a:defRPr sz="18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ctr">
              <a:defRPr sz="18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B5A1A"/>
                </a:solidFill>
                <a:latin typeface="Arial"/>
                <a:ea typeface="Arial"/>
                <a:cs typeface="Arial"/>
              </a:rPr>
              <a:t>Aa Bb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42DE48F-5B50-4B1F-8D4D-C31B50FF7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9475" y="4743450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Deep gold / chevron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6D090BB-2E67-420F-A3DC-130E6E1FD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9475" y="5076825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3.40:1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002F9CD-4571-4620-A114-B00362698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5467350"/>
            <a:ext cx="466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DO NOT USE FOR TEXT · BELOW 3:1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3310683-F35B-49D9-9A6F-A735438B5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5857875"/>
            <a:ext cx="20955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A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8DEB50B-C140-427B-A4BA-3BC8418F6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075" y="5943600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1">
                <a:solidFill>
                  <a:srgbClr val="B08A3C"/>
                </a:solidFill>
                <a:latin typeface="Arial"/>
                <a:ea typeface="Arial"/>
                <a:cs typeface="Arial"/>
              </a:defRPr>
            </a:defPPr>
            <a:lvl1pPr algn="ctr">
              <a:defRPr sz="1800" b="1">
                <a:solidFill>
                  <a:srgbClr val="B08A3C"/>
                </a:solidFill>
                <a:latin typeface="Arial"/>
                <a:ea typeface="Arial"/>
                <a:cs typeface="Arial"/>
              </a:defRPr>
            </a:lvl1pPr>
            <a:lvl2pPr algn="ctr">
              <a:defRPr sz="1800" b="1">
                <a:solidFill>
                  <a:srgbClr val="B08A3C"/>
                </a:solidFill>
                <a:latin typeface="Arial"/>
                <a:ea typeface="Arial"/>
                <a:cs typeface="Arial"/>
              </a:defRPr>
            </a:lvl2pPr>
            <a:lvl3pPr algn="ctr">
              <a:defRPr sz="1800" b="1">
                <a:solidFill>
                  <a:srgbClr val="B08A3C"/>
                </a:solidFill>
                <a:latin typeface="Arial"/>
                <a:ea typeface="Arial"/>
                <a:cs typeface="Arial"/>
              </a:defRPr>
            </a:lvl3pPr>
            <a:lvl4pPr algn="ctr">
              <a:defRPr sz="1800" b="1">
                <a:solidFill>
                  <a:srgbClr val="B08A3C"/>
                </a:solidFill>
                <a:latin typeface="Arial"/>
                <a:ea typeface="Arial"/>
                <a:cs typeface="Arial"/>
              </a:defRPr>
            </a:lvl4pPr>
            <a:lvl5pPr algn="ctr">
              <a:defRPr sz="1800" b="1">
                <a:solidFill>
                  <a:srgbClr val="B08A3C"/>
                </a:solidFill>
                <a:latin typeface="Arial"/>
                <a:ea typeface="Arial"/>
                <a:cs typeface="Arial"/>
              </a:defRPr>
            </a:lvl5pPr>
            <a:lvl6pPr algn="ctr">
              <a:defRPr sz="1800" b="1">
                <a:solidFill>
                  <a:srgbClr val="B08A3C"/>
                </a:solidFill>
                <a:latin typeface="Arial"/>
                <a:ea typeface="Arial"/>
                <a:cs typeface="Arial"/>
              </a:defRPr>
            </a:lvl6pPr>
            <a:lvl7pPr algn="ctr">
              <a:defRPr sz="1800" b="1">
                <a:solidFill>
                  <a:srgbClr val="B08A3C"/>
                </a:solidFill>
                <a:latin typeface="Arial"/>
                <a:ea typeface="Arial"/>
                <a:cs typeface="Arial"/>
              </a:defRPr>
            </a:lvl7pPr>
            <a:lvl8pPr algn="ctr">
              <a:defRPr sz="1800" b="1">
                <a:solidFill>
                  <a:srgbClr val="B08A3C"/>
                </a:solidFill>
                <a:latin typeface="Arial"/>
                <a:ea typeface="Arial"/>
                <a:cs typeface="Arial"/>
              </a:defRPr>
            </a:lvl8pPr>
            <a:lvl9pPr algn="ctr">
              <a:defRPr sz="1800" b="1">
                <a:solidFill>
                  <a:srgbClr val="B08A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00" b="1">
                <a:solidFill>
                  <a:srgbClr val="B08A3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08A3C"/>
                </a:solidFill>
                <a:latin typeface="Arial"/>
                <a:ea typeface="Arial"/>
                <a:cs typeface="Arial"/>
              </a:rPr>
              <a:t>Aa Bb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589D8B4-4F69-4C8F-B5EF-95EFFAACF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6429375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Antique gold / ivory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46B8F1C-323B-46B4-8370-9E109FDEB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67627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2.90:1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815199C-696F-4354-9E2A-B322CDB35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9475" y="5857875"/>
            <a:ext cx="20955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9A6364D-B8A5-49C7-A576-E5396A5EC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4725" y="5943600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defPPr>
            <a:lvl1pPr algn="ctr">
              <a:defRPr sz="180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1pPr>
            <a:lvl2pPr algn="ctr">
              <a:defRPr sz="180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2pPr>
            <a:lvl3pPr algn="ctr">
              <a:defRPr sz="180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3pPr>
            <a:lvl4pPr algn="ctr">
              <a:defRPr sz="180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4pPr>
            <a:lvl5pPr algn="ctr">
              <a:defRPr sz="180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5pPr>
            <a:lvl6pPr algn="ctr">
              <a:defRPr sz="180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6pPr>
            <a:lvl7pPr algn="ctr">
              <a:defRPr sz="180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7pPr>
            <a:lvl8pPr algn="ctr">
              <a:defRPr sz="180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8pPr>
            <a:lvl9pPr algn="ctr">
              <a:defRPr sz="180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00" b="1">
                <a:solidFill>
                  <a:srgbClr val="E7B75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7B751"/>
                </a:solidFill>
                <a:latin typeface="Arial"/>
                <a:ea typeface="Arial"/>
                <a:cs typeface="Arial"/>
              </a:rPr>
              <a:t>Aa Bb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1727EE9-2E73-4190-A967-AD5CF1BFA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9475" y="6429375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7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Chevron gold / white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5E247C8-88C3-49EA-BB2D-839399C9E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9475" y="67627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1.86:1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2DE0F6AA-23EE-4973-B34F-F76E19E40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048500"/>
            <a:ext cx="86868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8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8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8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8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8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8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8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8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8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8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W3C: </a:t>
            </a:r>
            <a:r>
              <a:rPr sz="825" b="0">
                <a:solidFill>
                  <a:srgbClr val="526173"/>
                </a:solidFill>
                <a:latin typeface="Arial"/>
                <a:ea typeface="Arial"/>
                <a:cs typeface="Arial"/>
                <a:hlinkClick xmlns:r="http://schemas.openxmlformats.org/officeDocument/2006/relationships" r:id="R0a6e418782a8421b"/>
              </a:rPr>
              <a:t>Contrast minimum</a:t>
            </a:r>
            <a:r>
              <a:rPr sz="82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 · </a:t>
            </a:r>
            <a:r>
              <a:rPr sz="825" b="0">
                <a:solidFill>
                  <a:srgbClr val="526173"/>
                </a:solidFill>
                <a:latin typeface="Arial"/>
                <a:ea typeface="Arial"/>
                <a:cs typeface="Arial"/>
                <a:hlinkClick xmlns:r="http://schemas.openxmlformats.org/officeDocument/2006/relationships" r:id="R89a2d5af8d61479b"/>
              </a:rPr>
              <a:t>Non-text contrast</a:t>
            </a:r>
            <a:r>
              <a:rPr sz="82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 · </a:t>
            </a:r>
            <a:r>
              <a:rPr sz="825" b="0">
                <a:solidFill>
                  <a:srgbClr val="526173"/>
                </a:solidFill>
                <a:latin typeface="Arial"/>
                <a:ea typeface="Arial"/>
                <a:cs typeface="Arial"/>
                <a:hlinkClick xmlns:r="http://schemas.openxmlformats.org/officeDocument/2006/relationships" r:id="R33ede1a7459c4be7"/>
              </a:rPr>
              <a:t>Use of color</a:t>
            </a:r>
          </a:p>
        </p:txBody>
      </p:sp>
    </p:spTree>
    <p:extLst>
      <p:ext uri="{BB962C8B-B14F-4D97-AF65-F5344CB8AC3E}">
        <p14:creationId xmlns:p14="http://schemas.microsoft.com/office/powerpoint/2010/main" val="37506351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818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D2B383-124B-4DE0-8DB4-756C2E798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Brand Guidelines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B6B0C2-E38A-4188-A108-DCB949AD9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8667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Content Guidelines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80E7FA-C31E-42A0-8884-73FC8F08C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857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Our writing helps people understand the purpose, the people involved and the next step. Be warm about possibility and exact about commitments, availability and results.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0E9B48-8D82-43CB-B4F8-15402A25B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4381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Our voice</a:t>
            </a:r>
          </a:p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Messaging principles</a:t>
            </a:r>
          </a:p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Examples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B9EEEE-99FE-4F76-966A-4637E7F7F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3484" y="3267075"/>
            <a:ext cx="5174916" cy="4505325"/>
          </a:xfrm>
          <a:custGeom xmlns:a="http://schemas.openxmlformats.org/drawingml/2006/main">
            <a:pathLst>
              <a:path w="5174916" h="4505325">
                <a:moveTo>
                  <a:pt x="1404938" y="0"/>
                </a:moveTo>
                <a:lnTo>
                  <a:pt x="4214813" y="0"/>
                </a:lnTo>
                <a:lnTo>
                  <a:pt x="5174916" y="1662948"/>
                </a:lnTo>
                <a:lnTo>
                  <a:pt x="5174916" y="3203898"/>
                </a:lnTo>
                <a:lnTo>
                  <a:pt x="4423537" y="4505325"/>
                </a:lnTo>
                <a:lnTo>
                  <a:pt x="1196213" y="4505325"/>
                </a:lnTo>
                <a:lnTo>
                  <a:pt x="0" y="2433423"/>
                </a:lnTo>
                <a:close/>
              </a:path>
            </a:pathLst>
          </a:custGeom>
          <a:solidFill xmlns:a="http://schemas.openxmlformats.org/drawingml/2006/main">
            <a:srgbClr val="7B5A1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F97B28-8F76-4B36-BDEB-C46F9B13C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476625"/>
            <a:ext cx="5295900" cy="4295775"/>
          </a:xfrm>
          <a:custGeom xmlns:a="http://schemas.openxmlformats.org/drawingml/2006/main">
            <a:pathLst>
              <a:path w="5295900" h="4295775">
                <a:moveTo>
                  <a:pt x="1404938" y="0"/>
                </a:moveTo>
                <a:lnTo>
                  <a:pt x="4214813" y="0"/>
                </a:lnTo>
                <a:lnTo>
                  <a:pt x="5295900" y="1872498"/>
                </a:lnTo>
                <a:lnTo>
                  <a:pt x="5295900" y="2994348"/>
                </a:lnTo>
                <a:lnTo>
                  <a:pt x="4544521" y="4295775"/>
                </a:lnTo>
                <a:lnTo>
                  <a:pt x="1075229" y="4295775"/>
                </a:lnTo>
                <a:lnTo>
                  <a:pt x="0" y="2433423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A13224-A1A8-40F6-A139-3091F2CF2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4905375"/>
            <a:ext cx="32385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8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E341FF-0EE2-4030-9F66-B21B16EFD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186F89-9F28-4673-94F3-A779C97D2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87487246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066869-9400-4B9B-9125-A58A64E8C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5800"/>
            <a:ext cx="304800" cy="552450"/>
          </a:xfrm>
          <a:custGeom xmlns:a="http://schemas.openxmlformats.org/drawingml/2006/main">
            <a:pathLst>
              <a:path w="304800" h="552450">
                <a:moveTo>
                  <a:pt x="0" y="0"/>
                </a:moveTo>
                <a:lnTo>
                  <a:pt x="171450" y="0"/>
                </a:lnTo>
                <a:lnTo>
                  <a:pt x="304800" y="276225"/>
                </a:lnTo>
                <a:lnTo>
                  <a:pt x="171450" y="552450"/>
                </a:lnTo>
                <a:lnTo>
                  <a:pt x="0" y="552450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4A849C-BF9F-4856-8523-44A2EAE59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8686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Our Voice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C8AE81-047B-4666-97E6-487A5A8F8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6E5F43-994A-417F-B4B0-CCFF154CC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27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DB7F5F-4D94-4902-BE2B-4912AA17B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47800"/>
            <a:ext cx="4000500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Write as a thoughtful person explaining useful work to another person. Be encouraging without pressure, specific without jargon and honest about the stage of the work.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E076F2-6A04-49E8-A1CA-DD4805C12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28975"/>
            <a:ext cx="4000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Messaging principles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598070-965B-4ADF-B394-F8C21F04A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71900"/>
            <a:ext cx="4000500" cy="2676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Put people and purpose first.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Name the concrete support or action.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Separate plans, commitments and results.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Use plain language and a clear next step.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Recognize others accurately.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795EF6-DCF3-442E-BE02-436FCF45C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1524000"/>
            <a:ext cx="3467100" cy="3431539"/>
          </a:xfrm>
          <a:custGeom xmlns:a="http://schemas.openxmlformats.org/drawingml/2006/main">
            <a:pathLst>
              <a:path w="3467100" h="3431539">
                <a:moveTo>
                  <a:pt x="495300" y="0"/>
                </a:moveTo>
                <a:lnTo>
                  <a:pt x="1485900" y="0"/>
                </a:lnTo>
                <a:lnTo>
                  <a:pt x="1981200" y="857885"/>
                </a:lnTo>
                <a:lnTo>
                  <a:pt x="2971800" y="857885"/>
                </a:lnTo>
                <a:lnTo>
                  <a:pt x="3467100" y="1715770"/>
                </a:lnTo>
                <a:lnTo>
                  <a:pt x="2971800" y="2573654"/>
                </a:lnTo>
                <a:lnTo>
                  <a:pt x="1981200" y="2573654"/>
                </a:lnTo>
                <a:lnTo>
                  <a:pt x="1485900" y="3431539"/>
                </a:lnTo>
                <a:lnTo>
                  <a:pt x="495300" y="3431539"/>
                </a:lnTo>
                <a:lnTo>
                  <a:pt x="0" y="2573654"/>
                </a:lnTo>
                <a:lnTo>
                  <a:pt x="495300" y="1715770"/>
                </a:lnTo>
                <a:lnTo>
                  <a:pt x="0" y="857885"/>
                </a:lnTo>
                <a:close/>
              </a:path>
            </a:pathLst>
          </a:cu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EE8467-D296-4B9D-9809-BAAACF88B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2793" y="1428750"/>
            <a:ext cx="1981200" cy="1715770"/>
          </a:xfrm>
          <a:custGeom xmlns:a="http://schemas.openxmlformats.org/drawingml/2006/main">
            <a:pathLst>
              <a:path w="1981200" h="1715770">
                <a:moveTo>
                  <a:pt x="495300" y="0"/>
                </a:moveTo>
                <a:lnTo>
                  <a:pt x="1485900" y="0"/>
                </a:lnTo>
                <a:lnTo>
                  <a:pt x="1981200" y="857885"/>
                </a:lnTo>
                <a:lnTo>
                  <a:pt x="1485900" y="1715770"/>
                </a:lnTo>
                <a:lnTo>
                  <a:pt x="495300" y="1715770"/>
                </a:lnTo>
                <a:lnTo>
                  <a:pt x="0" y="857885"/>
                </a:lnTo>
                <a:close/>
              </a:path>
            </a:pathLst>
          </a:custGeom>
          <a:solidFill xmlns:a="http://schemas.openxmlformats.org/drawingml/2006/main">
            <a:srgbClr val="B08A3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E89FCA-9FD9-4769-AC56-A7A2B80DC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8693" y="2286635"/>
            <a:ext cx="1981200" cy="1715770"/>
          </a:xfrm>
          <a:custGeom xmlns:a="http://schemas.openxmlformats.org/drawingml/2006/main">
            <a:pathLst>
              <a:path w="1981200" h="1715770">
                <a:moveTo>
                  <a:pt x="495300" y="0"/>
                </a:moveTo>
                <a:lnTo>
                  <a:pt x="1485900" y="0"/>
                </a:lnTo>
                <a:lnTo>
                  <a:pt x="1981200" y="857885"/>
                </a:lnTo>
                <a:lnTo>
                  <a:pt x="1485900" y="1715770"/>
                </a:lnTo>
                <a:lnTo>
                  <a:pt x="495300" y="1715770"/>
                </a:lnTo>
                <a:lnTo>
                  <a:pt x="0" y="857885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F21BE8-10AE-4BCE-8D17-4513B800C4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de0c98e6754af2"/>
          <a:srcRect xmlns:a="http://schemas.openxmlformats.org/drawingml/2006/main" l="0" t="21132" r="0" b="2113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57800" y="1524000"/>
            <a:ext cx="1981200" cy="1715770"/>
          </a:xfrm>
          <a:prstGeom xmlns:a="http://schemas.openxmlformats.org/drawingml/2006/main" prst="hexagon">
            <a:avLst>
              <a:gd name="adj" fmla="val 28868"/>
            </a:avLst>
          </a:prstGeom>
        </p:spPr>
      </p:pic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C5F25B-B268-44EB-A890-A86BA9096B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ba1ca784da4406"/>
          <a:srcRect xmlns:a="http://schemas.openxmlformats.org/drawingml/2006/main" l="0" t="15000" r="0" b="27265"/>
          <a:stretch xmlns:a="http://schemas.openxmlformats.org/drawingml/2006/main"/>
        </p:blipFill>
        <p:spPr>
          <a:xfrm xmlns:a="http://schemas.openxmlformats.org/drawingml/2006/main">
            <a:off x="5257800" y="3239770"/>
            <a:ext cx="1981200" cy="1715770"/>
          </a:xfrm>
          <a:prstGeom xmlns:a="http://schemas.openxmlformats.org/drawingml/2006/main" prst="hexagon">
            <a:avLst>
              <a:gd name="adj" fmla="val 28868"/>
            </a:avLst>
          </a:prstGeom>
        </p:spPr>
      </p:pic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52E6AB-DB1C-436E-B895-3DE5E2940F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40947c95aa4de8"/>
          <a:srcRect xmlns:a="http://schemas.openxmlformats.org/drawingml/2006/main" l="11510" t="0" r="1151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43700" y="2381885"/>
            <a:ext cx="1981200" cy="1715770"/>
          </a:xfrm>
          <a:prstGeom xmlns:a="http://schemas.openxmlformats.org/drawingml/2006/main" prst="hexagon">
            <a:avLst>
              <a:gd name="adj" fmla="val 28868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D46760-B20B-4C96-809B-729395B5E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5181600"/>
            <a:ext cx="419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l">
              <a:defRPr sz="112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l">
              <a:defRPr sz="112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l">
              <a:defRPr sz="112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l">
              <a:defRPr sz="112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l">
              <a:defRPr sz="112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l">
              <a:defRPr sz="112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l">
              <a:defRPr sz="112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l">
              <a:defRPr sz="112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l">
              <a:defRPr sz="112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7B5A1A"/>
                </a:solidFill>
                <a:latin typeface="Arial"/>
                <a:ea typeface="Arial"/>
                <a:cs typeface="Arial"/>
              </a:rPr>
              <a:t>EXAMPLE · PROGRAM STATUS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B7B904-7163-4442-8122-C1067A21A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5562600"/>
            <a:ext cx="4191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“Broader funding and incubation programs are in development. Funding applications are not open.”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47146E-5416-44EC-BC84-E3D76D4E6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19900"/>
            <a:ext cx="86868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Reconfirm availability before publishing. Describe what support provides before claiming what it changes.</a:t>
            </a:r>
          </a:p>
        </p:txBody>
      </p:sp>
    </p:spTree>
    <p:extLst>
      <p:ext uri="{BB962C8B-B14F-4D97-AF65-F5344CB8AC3E}">
        <p14:creationId xmlns:p14="http://schemas.microsoft.com/office/powerpoint/2010/main" val="155201108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818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3B76CB-7EBA-4A4E-86DF-4FCC8C5E4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Brand Guidelines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F5FB42-68FD-4167-834E-80FCA1BC9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8667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Applications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5E9DC8-8E4A-4824-99FF-5CD840D9A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857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Use the same identity across the materials people meet every day. Start from the supplied templates, replace each placeholder and check the final content at its intended size.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52D514-9622-4123-8F69-B254D63E8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4381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Email signature and letterhead</a:t>
            </a:r>
          </a:p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Digital ads and presentations</a:t>
            </a:r>
          </a:p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Flags and keychains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64CBAF-1435-4B6B-A7FC-67C657E6B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3484" y="3267075"/>
            <a:ext cx="5174916" cy="4505325"/>
          </a:xfrm>
          <a:custGeom xmlns:a="http://schemas.openxmlformats.org/drawingml/2006/main">
            <a:pathLst>
              <a:path w="5174916" h="4505325">
                <a:moveTo>
                  <a:pt x="1404938" y="0"/>
                </a:moveTo>
                <a:lnTo>
                  <a:pt x="4214813" y="0"/>
                </a:lnTo>
                <a:lnTo>
                  <a:pt x="5174916" y="1662948"/>
                </a:lnTo>
                <a:lnTo>
                  <a:pt x="5174916" y="3203898"/>
                </a:lnTo>
                <a:lnTo>
                  <a:pt x="4423537" y="4505325"/>
                </a:lnTo>
                <a:lnTo>
                  <a:pt x="1196213" y="4505325"/>
                </a:lnTo>
                <a:lnTo>
                  <a:pt x="0" y="2433423"/>
                </a:lnTo>
                <a:close/>
              </a:path>
            </a:pathLst>
          </a:custGeom>
          <a:solidFill xmlns:a="http://schemas.openxmlformats.org/drawingml/2006/main">
            <a:srgbClr val="7B5A1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0E6F74-5CEA-47DD-AD58-AE85B6BDD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476625"/>
            <a:ext cx="5295900" cy="4295775"/>
          </a:xfrm>
          <a:custGeom xmlns:a="http://schemas.openxmlformats.org/drawingml/2006/main">
            <a:pathLst>
              <a:path w="5295900" h="4295775">
                <a:moveTo>
                  <a:pt x="1404938" y="0"/>
                </a:moveTo>
                <a:lnTo>
                  <a:pt x="4214813" y="0"/>
                </a:lnTo>
                <a:lnTo>
                  <a:pt x="5295900" y="1872498"/>
                </a:lnTo>
                <a:lnTo>
                  <a:pt x="5295900" y="2994348"/>
                </a:lnTo>
                <a:lnTo>
                  <a:pt x="4544521" y="4295775"/>
                </a:lnTo>
                <a:lnTo>
                  <a:pt x="1075229" y="4295775"/>
                </a:lnTo>
                <a:lnTo>
                  <a:pt x="0" y="2433423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E2C5A4-EE11-45D5-ADEC-BBD86E63E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4905375"/>
            <a:ext cx="32385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18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18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FD2F12-7C63-48EB-8FDB-6868C3FA7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C5AA35-30A3-4B0B-8EFF-83E3BB9B6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203405045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6EDE18-EE61-455D-B8FD-D63056D97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5800"/>
            <a:ext cx="304800" cy="552450"/>
          </a:xfrm>
          <a:custGeom xmlns:a="http://schemas.openxmlformats.org/drawingml/2006/main">
            <a:pathLst>
              <a:path w="304800" h="552450">
                <a:moveTo>
                  <a:pt x="0" y="0"/>
                </a:moveTo>
                <a:lnTo>
                  <a:pt x="171450" y="0"/>
                </a:lnTo>
                <a:lnTo>
                  <a:pt x="304800" y="276225"/>
                </a:lnTo>
                <a:lnTo>
                  <a:pt x="171450" y="552450"/>
                </a:lnTo>
                <a:lnTo>
                  <a:pt x="0" y="552450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F01389-89CA-4CD9-97E4-6DE18D731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8686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6DBAA8-5435-44BA-9D7F-C294CBC70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1821AC-6E1C-431E-8F34-FD211498A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816143-1F03-49F3-9BD3-336D1DC6C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0"/>
            <a:ext cx="5086350" cy="7200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FF0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7EB572-AF0E-4465-A4C2-C4641B4AF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8686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Everyday Correspondence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3513CA-D1D6-41D9-B5E8-945D419C6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3829050" cy="3800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1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085FE6-0D29-410E-821D-3DDE19202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2514600"/>
            <a:ext cx="3238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[Full name]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0C0861-B01C-4F0A-AB4B-2AE457382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2952750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[Role]  |  Maximizing Potential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281694-92AC-4673-8A54-F5DF849ED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3400425"/>
            <a:ext cx="323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08A3C"/>
          </a:solidFill>
          <a:ln xmlns:a="http://schemas.openxmlformats.org/drawingml/2006/main" w="0">
            <a:noFill/>
          </a:ln>
        </p:spPr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8BA48A-5299-49A7-938D-FFA98A048F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41692a1ec4417d"/>
          <a:stretch xmlns:a="http://schemas.openxmlformats.org/drawingml/2006/main"/>
        </p:blipFill>
        <p:spPr>
          <a:xfrm xmlns:a="http://schemas.openxmlformats.org/drawingml/2006/main">
            <a:off x="923925" y="3641318"/>
            <a:ext cx="2905125" cy="1042214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809329-F285-4669-B729-CB92F6BF0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4933950"/>
            <a:ext cx="33242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maximizing.potential.admin@gmail.com</a:t>
            </a:r>
          </a:p>
          <a:p xmlns:a="http://schemas.openxmlformats.org/drawingml/2006/main">
            <a: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(408) 813-9857</a:t>
            </a:r>
          </a:p>
          <a:p xmlns:a="http://schemas.openxmlformats.org/drawingml/2006/main">
            <a:pPr algn="l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home.maximizingpotential.workers.dev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FBC361-9156-4894-9D9C-2A3F46E9A3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0ed0fcfe944234"/>
          <a:stretch xmlns:a="http://schemas.openxmlformats.org/drawingml/2006/main"/>
        </p:blipFill>
        <p:spPr>
          <a:xfrm xmlns:a="http://schemas.openxmlformats.org/drawingml/2006/main">
            <a:off x="5515408" y="1552575"/>
            <a:ext cx="3694834" cy="4781550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3536E9-5CF2-4563-AC1A-92DB602DF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38290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Email signature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45DA67-0D60-4665-85E8-6F7C492D8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6457950"/>
            <a:ext cx="36957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Letterhead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D7486E-B96E-47AF-BD11-7F5094BC5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724650"/>
            <a:ext cx="38290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Live HTML text and links; replace name and role.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EA90D7-613F-44A4-972B-EA51243A6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325" y="68484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1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US Letter · editable Word · matching PDF</a:t>
            </a:r>
          </a:p>
        </p:txBody>
      </p:sp>
    </p:spTree>
    <p:extLst>
      <p:ext uri="{BB962C8B-B14F-4D97-AF65-F5344CB8AC3E}">
        <p14:creationId xmlns:p14="http://schemas.microsoft.com/office/powerpoint/2010/main" val="97735276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3E72A1-A05A-4ECE-9099-2245F508C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0"/>
            <a:ext cx="4895850" cy="7200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FF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640A05-443F-4DA6-A881-827E43847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CDED4E-3AB8-4177-9F1F-2F7DBBA2C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30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5AA6A2-B00B-4280-835E-F20187D330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90bfc5409441bd"/>
          <a:stretch xmlns:a="http://schemas.openxmlformats.org/drawingml/2006/main"/>
        </p:blipFill>
        <p:spPr>
          <a:xfrm xmlns:a="http://schemas.openxmlformats.org/drawingml/2006/main">
            <a:off x="622829" y="485775"/>
            <a:ext cx="4097867" cy="230505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7220F3-B501-4C21-8C64-DEDB0FFDB1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7f6b551ff94172"/>
          <a:stretch xmlns:a="http://schemas.openxmlformats.org/drawingml/2006/main"/>
        </p:blipFill>
        <p:spPr>
          <a:xfrm xmlns:a="http://schemas.openxmlformats.org/drawingml/2006/main">
            <a:off x="622829" y="3000375"/>
            <a:ext cx="1964267" cy="11049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A5CB94-2605-457E-A90D-22E1D8CC29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1e605adada4050"/>
          <a:stretch xmlns:a="http://schemas.openxmlformats.org/drawingml/2006/main"/>
        </p:blipFill>
        <p:spPr>
          <a:xfrm xmlns:a="http://schemas.openxmlformats.org/drawingml/2006/main">
            <a:off x="2756429" y="3000375"/>
            <a:ext cx="1964267" cy="1104900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7B470B-DE83-4501-896F-173EB985FF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f9293b4fb7461e"/>
          <a:stretch xmlns:a="http://schemas.openxmlformats.org/drawingml/2006/main"/>
        </p:blipFill>
        <p:spPr>
          <a:xfrm xmlns:a="http://schemas.openxmlformats.org/drawingml/2006/main">
            <a:off x="622829" y="4248150"/>
            <a:ext cx="1964267" cy="1104900"/>
          </a:xfrm>
          <a:prstGeom xmlns:a="http://schemas.openxmlformats.org/drawingml/2006/main" prst="rect">
            <a:avLst/>
          </a:prstGeom>
        </p:spPr>
      </p:pic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34389B-F2AA-49EB-BD3F-45E1C1E8A3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0719a1152543b5"/>
          <a:stretch xmlns:a="http://schemas.openxmlformats.org/drawingml/2006/main"/>
        </p:blipFill>
        <p:spPr>
          <a:xfrm xmlns:a="http://schemas.openxmlformats.org/drawingml/2006/main">
            <a:off x="2756429" y="4248150"/>
            <a:ext cx="1964267" cy="1104900"/>
          </a:xfrm>
          <a:prstGeom xmlns:a="http://schemas.openxmlformats.org/drawingml/2006/main" prst="rect">
            <a:avLst/>
          </a:prstGeom>
        </p:spPr>
      </p:pic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B68A77-7F18-4924-825B-C872261376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909e09a6654e02"/>
          <a:stretch xmlns:a="http://schemas.openxmlformats.org/drawingml/2006/main"/>
        </p:blipFill>
        <p:spPr>
          <a:xfrm xmlns:a="http://schemas.openxmlformats.org/drawingml/2006/main">
            <a:off x="622829" y="5495925"/>
            <a:ext cx="1964267" cy="1104900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069232-556E-4649-B1A0-4D31FEBE0D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d751e5ebd44794"/>
          <a:stretch xmlns:a="http://schemas.openxmlformats.org/drawingml/2006/main"/>
        </p:blipFill>
        <p:spPr>
          <a:xfrm xmlns:a="http://schemas.openxmlformats.org/drawingml/2006/main">
            <a:off x="2756429" y="5495925"/>
            <a:ext cx="1964267" cy="1104900"/>
          </a:xfrm>
          <a:prstGeom xmlns:a="http://schemas.openxmlformats.org/drawingml/2006/main" prst="rect">
            <a:avLst/>
          </a:prstGeom>
        </p:spPr>
      </p:pic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40C3E6-9AD1-433C-946B-4BFDDA21A3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e37328af2a4367"/>
          <a:stretch xmlns:a="http://schemas.openxmlformats.org/drawingml/2006/main"/>
        </p:blipFill>
        <p:spPr>
          <a:xfrm xmlns:a="http://schemas.openxmlformats.org/drawingml/2006/main">
            <a:off x="5581650" y="554831"/>
            <a:ext cx="3943350" cy="2957513"/>
          </a:xfrm>
          <a:prstGeom xmlns:a="http://schemas.openxmlformats.org/drawingml/2006/main" prst="rect">
            <a:avLst/>
          </a:prstGeom>
        </p:spPr>
      </p:pic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9EF042-E849-45C2-956F-571D7D1BA2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79ba1e206e4f00"/>
          <a:stretch xmlns:a="http://schemas.openxmlformats.org/drawingml/2006/main"/>
        </p:blipFill>
        <p:spPr>
          <a:xfrm xmlns:a="http://schemas.openxmlformats.org/drawingml/2006/main">
            <a:off x="5581650" y="3783806"/>
            <a:ext cx="3943350" cy="2957513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4B7A62-E040-4FBB-8FD7-695F31921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838950"/>
            <a:ext cx="41052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Presentation template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48821A-E0AF-468F-A3DE-E6C375466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6838950"/>
            <a:ext cx="39433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7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Digital ads</a:t>
            </a:r>
          </a:p>
        </p:txBody>
      </p:sp>
    </p:spTree>
    <p:extLst>
      <p:ext uri="{BB962C8B-B14F-4D97-AF65-F5344CB8AC3E}">
        <p14:creationId xmlns:p14="http://schemas.microsoft.com/office/powerpoint/2010/main" val="1369826853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8FC29E-A63E-4EBE-9931-B5E374D21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5800"/>
            <a:ext cx="304800" cy="552450"/>
          </a:xfrm>
          <a:custGeom xmlns:a="http://schemas.openxmlformats.org/drawingml/2006/main">
            <a:pathLst>
              <a:path w="304800" h="552450">
                <a:moveTo>
                  <a:pt x="0" y="0"/>
                </a:moveTo>
                <a:lnTo>
                  <a:pt x="171450" y="0"/>
                </a:lnTo>
                <a:lnTo>
                  <a:pt x="304800" y="276225"/>
                </a:lnTo>
                <a:lnTo>
                  <a:pt x="171450" y="552450"/>
                </a:lnTo>
                <a:lnTo>
                  <a:pt x="0" y="552450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448AA8-DB98-47FF-B4C8-2DD1B364C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8686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225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Flags &amp; Keychains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BF9D71-25D4-4440-92C7-DFA307A09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8686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388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Use the simplest arrangement that remains legible at the intended size. These are artwork concepts; the supplier must confirm its production template and proof.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635533-148F-42FA-BED8-A6E863823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  /  BRAND GUIDELINES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49897D-7AAD-4AAE-B12B-FC2C542E0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729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31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61F348-AC42-4948-9457-37C1412B3E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e004df04694a77"/>
          <a:stretch xmlns:a="http://schemas.openxmlformats.org/drawingml/2006/main"/>
        </p:blipFill>
        <p:spPr>
          <a:xfrm xmlns:a="http://schemas.openxmlformats.org/drawingml/2006/main">
            <a:off x="695325" y="2505075"/>
            <a:ext cx="1524000" cy="3810000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D1BFF0-62C3-4476-A552-34E34D321C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8ec6f638bd45e5"/>
          <a:stretch xmlns:a="http://schemas.openxmlformats.org/drawingml/2006/main"/>
        </p:blipFill>
        <p:spPr>
          <a:xfrm xmlns:a="http://schemas.openxmlformats.org/drawingml/2006/main">
            <a:off x="2362200" y="2505075"/>
            <a:ext cx="1524000" cy="3810000"/>
          </a:xfrm>
          <a:prstGeom xmlns:a="http://schemas.openxmlformats.org/drawingml/2006/main" prst="rect">
            <a:avLst/>
          </a:prstGeom>
        </p:spPr>
      </p:pic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095F74-BBA9-4F82-8442-CC8D24912C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922cae9f6c4b17"/>
          <a:stretch xmlns:a="http://schemas.openxmlformats.org/drawingml/2006/main"/>
        </p:blipFill>
        <p:spPr>
          <a:xfrm xmlns:a="http://schemas.openxmlformats.org/drawingml/2006/main">
            <a:off x="4362450" y="2657475"/>
            <a:ext cx="1752600" cy="1752600"/>
          </a:xfrm>
          <a:prstGeom xmlns:a="http://schemas.openxmlformats.org/drawingml/2006/main" prst="rect">
            <a:avLst/>
          </a:prstGeom>
        </p:spPr>
      </p:pic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607360-1C94-4799-B83A-B3FE0E6574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998f0038eb4d67"/>
          <a:stretch xmlns:a="http://schemas.openxmlformats.org/drawingml/2006/main"/>
        </p:blipFill>
        <p:spPr>
          <a:xfrm xmlns:a="http://schemas.openxmlformats.org/drawingml/2006/main">
            <a:off x="6115050" y="4286250"/>
            <a:ext cx="1752600" cy="1752600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E18C12-EA87-4D63-80DF-7E65D9DDA0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78f9cdc1cb4425"/>
          <a:stretch xmlns:a="http://schemas.openxmlformats.org/drawingml/2006/main"/>
        </p:blipFill>
        <p:spPr>
          <a:xfrm xmlns:a="http://schemas.openxmlformats.org/drawingml/2006/main">
            <a:off x="8077200" y="2352675"/>
            <a:ext cx="1162050" cy="46482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293CDB-E48D-4299-AAD1-0A680E7AA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320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Flagpole banner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2EB1D5-0FCC-4D38-9BD1-FA7380C4D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6534150"/>
            <a:ext cx="3571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5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Keychain · front / back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044868-E856-430E-9263-3B1DCF300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703897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12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12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12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12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12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12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12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12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12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27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Feather flag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EAA45B-C145-4831-BC18-D492AAF27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915150"/>
            <a:ext cx="320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0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ctr">
              <a:defRPr sz="10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ctr">
              <a:defRPr sz="10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ctr">
              <a:defRPr sz="10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ctr">
              <a:defRPr sz="10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ctr">
              <a:defRPr sz="10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ctr">
              <a:defRPr sz="10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ctr">
              <a:defRPr sz="10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ctr">
              <a:defRPr sz="10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ctr">
              <a:defRPr sz="10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0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24 × 60 in concepts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702FE8-13C5-48B9-A444-BB78D3B89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6915150"/>
            <a:ext cx="3571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0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ctr">
              <a:defRPr sz="10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ctr">
              <a:defRPr sz="10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ctr">
              <a:defRPr sz="10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ctr">
              <a:defRPr sz="10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ctr">
              <a:defRPr sz="10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ctr">
              <a:defRPr sz="10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ctr">
              <a:defRPr sz="10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ctr">
              <a:defRPr sz="10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ctr">
              <a:defRPr sz="10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05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2 in diameter concepts</a:t>
            </a:r>
          </a:p>
        </p:txBody>
      </p:sp>
    </p:spTree>
    <p:extLst>
      <p:ext uri="{BB962C8B-B14F-4D97-AF65-F5344CB8AC3E}">
        <p14:creationId xmlns:p14="http://schemas.microsoft.com/office/powerpoint/2010/main" val="1922961970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818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4B5651-D3BA-41CD-9351-5AD2ABE0B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6841" y="342900"/>
            <a:ext cx="2552700" cy="2210703"/>
          </a:xfrm>
          <a:custGeom xmlns:a="http://schemas.openxmlformats.org/drawingml/2006/main">
            <a:pathLst>
              <a:path w="2552700" h="2210703">
                <a:moveTo>
                  <a:pt x="638175" y="0"/>
                </a:moveTo>
                <a:lnTo>
                  <a:pt x="1914525" y="0"/>
                </a:lnTo>
                <a:lnTo>
                  <a:pt x="2552700" y="1105352"/>
                </a:lnTo>
                <a:lnTo>
                  <a:pt x="1914525" y="2210703"/>
                </a:lnTo>
                <a:lnTo>
                  <a:pt x="638175" y="2210703"/>
                </a:lnTo>
                <a:lnTo>
                  <a:pt x="0" y="1105352"/>
                </a:lnTo>
                <a:close/>
              </a:path>
            </a:pathLst>
          </a:custGeom>
          <a:solidFill xmlns:a="http://schemas.openxmlformats.org/drawingml/2006/main">
            <a:srgbClr val="B08A3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E50B3E-9A40-45EC-A0EB-256A91ED3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57200"/>
            <a:ext cx="2552700" cy="2210703"/>
          </a:xfrm>
          <a:custGeom xmlns:a="http://schemas.openxmlformats.org/drawingml/2006/main">
            <a:pathLst>
              <a:path w="2552700" h="2210703">
                <a:moveTo>
                  <a:pt x="638175" y="0"/>
                </a:moveTo>
                <a:lnTo>
                  <a:pt x="1914525" y="0"/>
                </a:lnTo>
                <a:lnTo>
                  <a:pt x="2552700" y="1105352"/>
                </a:lnTo>
                <a:lnTo>
                  <a:pt x="1914525" y="2210703"/>
                </a:lnTo>
                <a:lnTo>
                  <a:pt x="638175" y="2210703"/>
                </a:lnTo>
                <a:lnTo>
                  <a:pt x="0" y="1105352"/>
                </a:lnTo>
                <a:close/>
              </a:path>
            </a:pathLst>
          </a:cu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C9FDF6-A1A6-4EBB-8C53-D4FCFBCB59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1293a29e4b4a84"/>
          <a:srcRect xmlns:a="http://schemas.openxmlformats.org/drawingml/2006/main" l="11510" t="0" r="1151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00850" y="457200"/>
            <a:ext cx="2552700" cy="2210703"/>
          </a:xfrm>
          <a:prstGeom xmlns:a="http://schemas.openxmlformats.org/drawingml/2006/main" prst="hexagon">
            <a:avLst>
              <a:gd name="adj" fmla="val 28868"/>
            </a:avLst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A68D8B-DEAA-4F4D-B95A-89F5218E4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895600"/>
            <a:ext cx="2552700" cy="2210703"/>
          </a:xfrm>
          <a:custGeom xmlns:a="http://schemas.openxmlformats.org/drawingml/2006/main">
            <a:pathLst>
              <a:path w="2552700" h="2210703">
                <a:moveTo>
                  <a:pt x="638175" y="0"/>
                </a:moveTo>
                <a:lnTo>
                  <a:pt x="1914525" y="0"/>
                </a:lnTo>
                <a:lnTo>
                  <a:pt x="2552700" y="1105352"/>
                </a:lnTo>
                <a:lnTo>
                  <a:pt x="1914525" y="2210703"/>
                </a:lnTo>
                <a:lnTo>
                  <a:pt x="638175" y="2210703"/>
                </a:lnTo>
                <a:lnTo>
                  <a:pt x="0" y="1105352"/>
                </a:lnTo>
                <a:close/>
              </a:path>
            </a:pathLst>
          </a:cu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60C3FC-64E0-43AE-AAF0-DD55FC002D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2d6bb572c34f73"/>
          <a:srcRect xmlns:a="http://schemas.openxmlformats.org/drawingml/2006/main" l="0" t="21132" r="0" b="2113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00850" y="2895600"/>
            <a:ext cx="2552700" cy="2210703"/>
          </a:xfrm>
          <a:prstGeom xmlns:a="http://schemas.openxmlformats.org/drawingml/2006/main" prst="hexagon">
            <a:avLst>
              <a:gd name="adj" fmla="val 28868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B90973-DEB7-47B0-A72B-A86F925FA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6841" y="5219700"/>
            <a:ext cx="2552700" cy="2210703"/>
          </a:xfrm>
          <a:custGeom xmlns:a="http://schemas.openxmlformats.org/drawingml/2006/main">
            <a:pathLst>
              <a:path w="2552700" h="2210703">
                <a:moveTo>
                  <a:pt x="638175" y="0"/>
                </a:moveTo>
                <a:lnTo>
                  <a:pt x="1914525" y="0"/>
                </a:lnTo>
                <a:lnTo>
                  <a:pt x="2552700" y="1105352"/>
                </a:lnTo>
                <a:lnTo>
                  <a:pt x="1914525" y="2210703"/>
                </a:lnTo>
                <a:lnTo>
                  <a:pt x="638175" y="2210703"/>
                </a:lnTo>
                <a:lnTo>
                  <a:pt x="0" y="1105352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7CE57E-458E-460D-AE8E-F9F8487F6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5334000"/>
            <a:ext cx="2552700" cy="2210703"/>
          </a:xfrm>
          <a:custGeom xmlns:a="http://schemas.openxmlformats.org/drawingml/2006/main">
            <a:pathLst>
              <a:path w="2552700" h="2210703">
                <a:moveTo>
                  <a:pt x="638175" y="0"/>
                </a:moveTo>
                <a:lnTo>
                  <a:pt x="1914525" y="0"/>
                </a:lnTo>
                <a:lnTo>
                  <a:pt x="2552700" y="1105352"/>
                </a:lnTo>
                <a:lnTo>
                  <a:pt x="1914525" y="2210703"/>
                </a:lnTo>
                <a:lnTo>
                  <a:pt x="638175" y="2210703"/>
                </a:lnTo>
                <a:lnTo>
                  <a:pt x="0" y="1105352"/>
                </a:lnTo>
                <a:close/>
              </a:path>
            </a:pathLst>
          </a:cu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A8B73B-D3E6-45CD-9D4A-9150033E8B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13e87a9b68423a"/>
          <a:srcRect xmlns:a="http://schemas.openxmlformats.org/drawingml/2006/main" l="11510" t="0" r="1151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00850" y="5334000"/>
            <a:ext cx="2552700" cy="2210703"/>
          </a:xfrm>
          <a:prstGeom xmlns:a="http://schemas.openxmlformats.org/drawingml/2006/main" prst="hexagon">
            <a:avLst>
              <a:gd name="adj" fmla="val 28868"/>
            </a:avLst>
          </a:prstGeom>
        </p:spPr>
      </p:pic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CB568F-7F82-4E85-8FB0-5C30AF3236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5d5bb96a2f4659"/>
          <a:stretch xmlns:a="http://schemas.openxmlformats.org/drawingml/2006/main"/>
        </p:blipFill>
        <p:spPr>
          <a:xfrm xmlns:a="http://schemas.openxmlformats.org/drawingml/2006/main">
            <a:off x="685800" y="621655"/>
            <a:ext cx="4048125" cy="1452265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A6176D-105E-4B1E-8272-48441552C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05150"/>
            <a:ext cx="478155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We’re here</a:t>
            </a:r>
          </a:p>
          <a:p xmlns:a="http://schemas.openxmlformats.org/drawingml/2006/main">
            <a: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to help.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BDCD6F-AA18-4F3B-B773-51E49882D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91075"/>
            <a:ext cx="46291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Start with the current brand kit. For a new layout or partner lockup, send your draft with the audience, final size, channel and deadline.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EAB367-0A17-4B18-90A7-565E063F1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19800"/>
            <a:ext cx="49053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A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0490A5-F8F2-406F-B0AD-5C0D65416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46386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7B5A1A"/>
                </a:solidFill>
                <a:latin typeface="Arial"/>
                <a:ea typeface="Arial"/>
                <a:cs typeface="Arial"/>
                <a:hlinkClick xmlns:r="http://schemas.openxmlformats.org/officeDocument/2006/relationships" r:id="Rba481753d4b04027"/>
              </a:rPr>
              <a:t>maximizing.potential.admin@gmail.com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6FDAD1-85DD-4003-89DB-2F1299720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4845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(408) 813-9857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D089B3-409A-4035-BE46-2DAF3E1A1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077075"/>
            <a:ext cx="46386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B5A1A"/>
                </a:solidFill>
                <a:latin typeface="Arial"/>
                <a:ea typeface="Arial"/>
                <a:cs typeface="Arial"/>
                <a:hlinkClick xmlns:r="http://schemas.openxmlformats.org/officeDocument/2006/relationships" r:id="R8535b8bb864c451a"/>
              </a:rPr>
              <a:t>home.maximizingpotential.workers.dev</a:t>
            </a:r>
          </a:p>
        </p:txBody>
      </p:sp>
    </p:spTree>
    <p:extLst>
      <p:ext uri="{BB962C8B-B14F-4D97-AF65-F5344CB8AC3E}">
        <p14:creationId xmlns:p14="http://schemas.microsoft.com/office/powerpoint/2010/main" val="1899168163"/>
      </p:ext>
    </p:extLst>
  </p:cSld>
</p:sld>
</file>

<file path=ppt/theme/theme1.xml><?xml version="1.0" encoding="utf-8"?>
<a:theme xmlns:a="http://schemas.openxmlformats.org/drawingml/2006/main" name="ChatGPT">
  <a:themeElements>
    <a:clrScheme name="Maximizing Potential">
      <a:dk1>
        <a:srgbClr val="08182C"/>
      </a:dk1>
      <a:lt1>
        <a:srgbClr val="FFFFFF"/>
      </a:lt1>
      <a:dk2>
        <a:srgbClr val="7B5A1A"/>
      </a:dk2>
      <a:lt2>
        <a:srgbClr val="F7F3EA"/>
      </a:lt2>
      <a:accent1>
        <a:srgbClr val="08182C"/>
      </a:accent1>
      <a:accent2>
        <a:srgbClr val="B08A3C"/>
      </a:accent2>
      <a:accent3>
        <a:srgbClr val="E7B751"/>
      </a:accent3>
      <a:accent4>
        <a:srgbClr val="7B5A1A"/>
      </a:accent4>
      <a:accent5>
        <a:srgbClr val="F7F3EA"/>
      </a:accent5>
      <a:accent6>
        <a:srgbClr val="526173"/>
      </a:accent6>
      <a:hlink>
        <a:srgbClr val="7B5A1A"/>
      </a:hlink>
      <a:folHlink>
        <a:srgbClr val="7B5A1A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aximizing Potenti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66675" dist="28575" dir="5400000">
              <a:srgbClr val="000000">
                <a:alpha val="18000"/>
              </a:srgbClr>
            </a:outerShdw>
          </a:effectLst>
        </a:effectStyle>
        <a:effectStyle>
          <a:effectLst>
            <a:outerShdw blurRad="57150" dist="28575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38100" dist="19050" dir="5400000">
              <a:srgbClr val="000000">
                <a:alpha val="16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2026-10-18T21:29:22.9550000Z</dcterms:created>
  <dcterms:modified xsi:type="dcterms:W3CDTF">2026-10-18T21:29:22.9550000Z</dcterms:modified>
</coreProperties>
</file>